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5"/>
  </p:notesMasterIdLst>
  <p:sldIdLst>
    <p:sldId id="256" r:id="rId2"/>
    <p:sldId id="290" r:id="rId3"/>
    <p:sldId id="257" r:id="rId4"/>
    <p:sldId id="258" r:id="rId5"/>
    <p:sldId id="288" r:id="rId6"/>
    <p:sldId id="289" r:id="rId7"/>
    <p:sldId id="291" r:id="rId8"/>
    <p:sldId id="292" r:id="rId9"/>
    <p:sldId id="296" r:id="rId10"/>
    <p:sldId id="293" r:id="rId11"/>
    <p:sldId id="295" r:id="rId12"/>
    <p:sldId id="294" r:id="rId13"/>
    <p:sldId id="299" r:id="rId14"/>
    <p:sldId id="298" r:id="rId15"/>
    <p:sldId id="300" r:id="rId16"/>
    <p:sldId id="336" r:id="rId17"/>
    <p:sldId id="329" r:id="rId18"/>
    <p:sldId id="337" r:id="rId19"/>
    <p:sldId id="338" r:id="rId20"/>
    <p:sldId id="330" r:id="rId21"/>
    <p:sldId id="332" r:id="rId22"/>
    <p:sldId id="333" r:id="rId23"/>
    <p:sldId id="331" r:id="rId24"/>
    <p:sldId id="301" r:id="rId25"/>
    <p:sldId id="339" r:id="rId26"/>
    <p:sldId id="303" r:id="rId27"/>
    <p:sldId id="305" r:id="rId28"/>
    <p:sldId id="328" r:id="rId29"/>
    <p:sldId id="326" r:id="rId30"/>
    <p:sldId id="306" r:id="rId31"/>
    <p:sldId id="307" r:id="rId32"/>
    <p:sldId id="308" r:id="rId33"/>
    <p:sldId id="327" r:id="rId34"/>
    <p:sldId id="309" r:id="rId35"/>
    <p:sldId id="310" r:id="rId36"/>
    <p:sldId id="312" r:id="rId37"/>
    <p:sldId id="259" r:id="rId38"/>
    <p:sldId id="314" r:id="rId39"/>
    <p:sldId id="315" r:id="rId40"/>
    <p:sldId id="316" r:id="rId41"/>
    <p:sldId id="317" r:id="rId42"/>
    <p:sldId id="313" r:id="rId43"/>
    <p:sldId id="283" r:id="rId44"/>
    <p:sldId id="284" r:id="rId45"/>
    <p:sldId id="285" r:id="rId46"/>
    <p:sldId id="318" r:id="rId47"/>
    <p:sldId id="319" r:id="rId48"/>
    <p:sldId id="321" r:id="rId49"/>
    <p:sldId id="324" r:id="rId50"/>
    <p:sldId id="281" r:id="rId51"/>
    <p:sldId id="323" r:id="rId52"/>
    <p:sldId id="325" r:id="rId53"/>
    <p:sldId id="320" r:id="rId5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162" autoAdjust="0"/>
  </p:normalViewPr>
  <p:slideViewPr>
    <p:cSldViewPr snapToGrid="0">
      <p:cViewPr varScale="1">
        <p:scale>
          <a:sx n="58" d="100"/>
          <a:sy n="58" d="100"/>
        </p:scale>
        <p:origin x="98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notesMaster" Target="notesMasters/notesMaster1.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tableStyles" Target="tableStyle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29" Type="http://schemas.openxmlformats.org/officeDocument/2006/relationships/slide" Target="slides/slide28.xml" /><Relationship Id="rId41" Type="http://schemas.openxmlformats.org/officeDocument/2006/relationships/slide" Target="slides/slide40.xml" /><Relationship Id="rId54" Type="http://schemas.openxmlformats.org/officeDocument/2006/relationships/slide" Target="slides/slide53.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theme" Target="theme/theme1.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viewProps" Target="viewProps.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presProps" Target="presProps.xml" /><Relationship Id="rId8" Type="http://schemas.openxmlformats.org/officeDocument/2006/relationships/slide" Target="slides/slide7.xml" /><Relationship Id="rId51" Type="http://schemas.openxmlformats.org/officeDocument/2006/relationships/slide" Target="slides/slide50.xml" /><Relationship Id="rId3" Type="http://schemas.openxmlformats.org/officeDocument/2006/relationships/slide" Target="slides/slide2.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3C6556-288E-4676-B980-B4ED9B038CC3}"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681833-87B2-4C0D-BAB3-61B964BDB215}"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 /><Relationship Id="rId1" Type="http://schemas.openxmlformats.org/officeDocument/2006/relationships/notesMaster" Target="../notesMasters/notesMaster1.xml" /></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 /><Relationship Id="rId1" Type="http://schemas.openxmlformats.org/officeDocument/2006/relationships/notesMaster" Target="../notesMasters/notesMaster1.xml" /></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81833-87B2-4C0D-BAB3-61B964BDB215}" type="slidenum">
              <a:rPr lang="en-US" smtClean="0"/>
              <a:t>4</a:t>
            </a:fld>
            <a:endParaRPr lang="en-US"/>
          </a:p>
        </p:txBody>
      </p:sp>
    </p:spTree>
    <p:extLst>
      <p:ext uri="{BB962C8B-B14F-4D97-AF65-F5344CB8AC3E}">
        <p14:creationId xmlns:p14="http://schemas.microsoft.com/office/powerpoint/2010/main" val="2161989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81833-87B2-4C0D-BAB3-61B964BDB215}" type="slidenum">
              <a:rPr lang="en-US" smtClean="0"/>
              <a:t>13</a:t>
            </a:fld>
            <a:endParaRPr lang="en-US"/>
          </a:p>
        </p:txBody>
      </p:sp>
    </p:spTree>
    <p:extLst>
      <p:ext uri="{BB962C8B-B14F-4D97-AF65-F5344CB8AC3E}">
        <p14:creationId xmlns:p14="http://schemas.microsoft.com/office/powerpoint/2010/main" val="1361446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81833-87B2-4C0D-BAB3-61B964BDB215}" type="slidenum">
              <a:rPr lang="en-US" smtClean="0"/>
              <a:t>14</a:t>
            </a:fld>
            <a:endParaRPr lang="en-US"/>
          </a:p>
        </p:txBody>
      </p:sp>
    </p:spTree>
    <p:extLst>
      <p:ext uri="{BB962C8B-B14F-4D97-AF65-F5344CB8AC3E}">
        <p14:creationId xmlns:p14="http://schemas.microsoft.com/office/powerpoint/2010/main" val="3449582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81833-87B2-4C0D-BAB3-61B964BDB215}" type="slidenum">
              <a:rPr lang="en-US" smtClean="0"/>
              <a:t>15</a:t>
            </a:fld>
            <a:endParaRPr lang="en-US"/>
          </a:p>
        </p:txBody>
      </p:sp>
    </p:spTree>
    <p:extLst>
      <p:ext uri="{BB962C8B-B14F-4D97-AF65-F5344CB8AC3E}">
        <p14:creationId xmlns:p14="http://schemas.microsoft.com/office/powerpoint/2010/main" val="1288381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FC892-05C3-70F2-F124-A5B8A9C510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EFCE26-FB83-202F-6BE4-B00AA9CD7DF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D40F55C-C859-C813-B0A3-6E5172C543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AF171F4-6F22-CD82-72A1-C35074CE4117}"/>
              </a:ext>
            </a:extLst>
          </p:cNvPr>
          <p:cNvSpPr>
            <a:spLocks noGrp="1"/>
          </p:cNvSpPr>
          <p:nvPr>
            <p:ph type="sldNum" sz="quarter" idx="5"/>
          </p:nvPr>
        </p:nvSpPr>
        <p:spPr/>
        <p:txBody>
          <a:bodyPr/>
          <a:lstStyle/>
          <a:p>
            <a:fld id="{1D681833-87B2-4C0D-BAB3-61B964BDB215}" type="slidenum">
              <a:rPr lang="en-US" smtClean="0"/>
              <a:t>16</a:t>
            </a:fld>
            <a:endParaRPr lang="en-US"/>
          </a:p>
        </p:txBody>
      </p:sp>
    </p:spTree>
    <p:extLst>
      <p:ext uri="{BB962C8B-B14F-4D97-AF65-F5344CB8AC3E}">
        <p14:creationId xmlns:p14="http://schemas.microsoft.com/office/powerpoint/2010/main" val="2860708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3000E-E4C4-C957-E1D1-DEDCDBDA75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4D6D29-DFD8-09FA-8FBD-D672B41F489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A6D45A4-0FC9-2703-13C7-B2FD8F0C25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4DD57B-C1F2-CF6D-FBAD-E5EA1E1DDD2E}"/>
              </a:ext>
            </a:extLst>
          </p:cNvPr>
          <p:cNvSpPr>
            <a:spLocks noGrp="1"/>
          </p:cNvSpPr>
          <p:nvPr>
            <p:ph type="sldNum" sz="quarter" idx="5"/>
          </p:nvPr>
        </p:nvSpPr>
        <p:spPr/>
        <p:txBody>
          <a:bodyPr/>
          <a:lstStyle/>
          <a:p>
            <a:fld id="{1D681833-87B2-4C0D-BAB3-61B964BDB215}" type="slidenum">
              <a:rPr lang="en-US" smtClean="0"/>
              <a:t>17</a:t>
            </a:fld>
            <a:endParaRPr lang="en-US"/>
          </a:p>
        </p:txBody>
      </p:sp>
    </p:spTree>
    <p:extLst>
      <p:ext uri="{BB962C8B-B14F-4D97-AF65-F5344CB8AC3E}">
        <p14:creationId xmlns:p14="http://schemas.microsoft.com/office/powerpoint/2010/main" val="379335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C0F30-DB0A-96D7-5E10-D401537096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9C54BE-D17C-5C68-77A4-7ECB6F1CAF6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C36E374-AB92-073E-471B-A527420249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4B6D32E-0E25-13E5-47CA-018C7268EEB0}"/>
              </a:ext>
            </a:extLst>
          </p:cNvPr>
          <p:cNvSpPr>
            <a:spLocks noGrp="1"/>
          </p:cNvSpPr>
          <p:nvPr>
            <p:ph type="sldNum" sz="quarter" idx="5"/>
          </p:nvPr>
        </p:nvSpPr>
        <p:spPr/>
        <p:txBody>
          <a:bodyPr/>
          <a:lstStyle/>
          <a:p>
            <a:fld id="{1D681833-87B2-4C0D-BAB3-61B964BDB215}" type="slidenum">
              <a:rPr lang="en-US" smtClean="0"/>
              <a:t>18</a:t>
            </a:fld>
            <a:endParaRPr lang="en-US"/>
          </a:p>
        </p:txBody>
      </p:sp>
    </p:spTree>
    <p:extLst>
      <p:ext uri="{BB962C8B-B14F-4D97-AF65-F5344CB8AC3E}">
        <p14:creationId xmlns:p14="http://schemas.microsoft.com/office/powerpoint/2010/main" val="1574721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6FC1B-0579-1570-6809-8F5EBE1FA0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C3875F-E7AA-8BFF-90DE-E7EB178AED9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5EF1B71-65DF-D971-BD9B-71B321FA94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D15412-A27F-4F47-DAAE-0D8C9AA9D145}"/>
              </a:ext>
            </a:extLst>
          </p:cNvPr>
          <p:cNvSpPr>
            <a:spLocks noGrp="1"/>
          </p:cNvSpPr>
          <p:nvPr>
            <p:ph type="sldNum" sz="quarter" idx="5"/>
          </p:nvPr>
        </p:nvSpPr>
        <p:spPr/>
        <p:txBody>
          <a:bodyPr/>
          <a:lstStyle/>
          <a:p>
            <a:fld id="{1D681833-87B2-4C0D-BAB3-61B964BDB215}" type="slidenum">
              <a:rPr lang="en-US" smtClean="0"/>
              <a:t>19</a:t>
            </a:fld>
            <a:endParaRPr lang="en-US"/>
          </a:p>
        </p:txBody>
      </p:sp>
    </p:spTree>
    <p:extLst>
      <p:ext uri="{BB962C8B-B14F-4D97-AF65-F5344CB8AC3E}">
        <p14:creationId xmlns:p14="http://schemas.microsoft.com/office/powerpoint/2010/main" val="1202748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FFC8D-F474-5C3C-3FE8-CFF7E5F474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CC18D-44E6-8A66-C272-AC0F2DD6571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E41FD04-9D4B-D0C0-9FCA-9974889F59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817C45-AD05-9A95-C807-FB9AE437B656}"/>
              </a:ext>
            </a:extLst>
          </p:cNvPr>
          <p:cNvSpPr>
            <a:spLocks noGrp="1"/>
          </p:cNvSpPr>
          <p:nvPr>
            <p:ph type="sldNum" sz="quarter" idx="5"/>
          </p:nvPr>
        </p:nvSpPr>
        <p:spPr/>
        <p:txBody>
          <a:bodyPr/>
          <a:lstStyle/>
          <a:p>
            <a:fld id="{1D681833-87B2-4C0D-BAB3-61B964BDB215}" type="slidenum">
              <a:rPr lang="en-US" smtClean="0"/>
              <a:t>20</a:t>
            </a:fld>
            <a:endParaRPr lang="en-US"/>
          </a:p>
        </p:txBody>
      </p:sp>
    </p:spTree>
    <p:extLst>
      <p:ext uri="{BB962C8B-B14F-4D97-AF65-F5344CB8AC3E}">
        <p14:creationId xmlns:p14="http://schemas.microsoft.com/office/powerpoint/2010/main" val="1101098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25B1B-6349-DDB2-3CFB-CAA8392BF2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3501BB-DCDF-68C3-14C7-BA75C05BE1D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5989D90-F36D-530F-36F6-E7A8964BB5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220D7E-E407-812E-1CAC-9F9F92FC1744}"/>
              </a:ext>
            </a:extLst>
          </p:cNvPr>
          <p:cNvSpPr>
            <a:spLocks noGrp="1"/>
          </p:cNvSpPr>
          <p:nvPr>
            <p:ph type="sldNum" sz="quarter" idx="5"/>
          </p:nvPr>
        </p:nvSpPr>
        <p:spPr/>
        <p:txBody>
          <a:bodyPr/>
          <a:lstStyle/>
          <a:p>
            <a:fld id="{1D681833-87B2-4C0D-BAB3-61B964BDB215}" type="slidenum">
              <a:rPr lang="en-US" smtClean="0"/>
              <a:t>21</a:t>
            </a:fld>
            <a:endParaRPr lang="en-US"/>
          </a:p>
        </p:txBody>
      </p:sp>
    </p:spTree>
    <p:extLst>
      <p:ext uri="{BB962C8B-B14F-4D97-AF65-F5344CB8AC3E}">
        <p14:creationId xmlns:p14="http://schemas.microsoft.com/office/powerpoint/2010/main" val="3426450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22A1D-B80D-51E4-9093-1AB8934949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637BC2-C0D7-1B21-0627-65E582E8676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5856906-802C-2000-15C8-D27F0439C4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275F8D-BDA1-D896-2E44-BC6875616DF1}"/>
              </a:ext>
            </a:extLst>
          </p:cNvPr>
          <p:cNvSpPr>
            <a:spLocks noGrp="1"/>
          </p:cNvSpPr>
          <p:nvPr>
            <p:ph type="sldNum" sz="quarter" idx="5"/>
          </p:nvPr>
        </p:nvSpPr>
        <p:spPr/>
        <p:txBody>
          <a:bodyPr/>
          <a:lstStyle/>
          <a:p>
            <a:fld id="{1D681833-87B2-4C0D-BAB3-61B964BDB215}" type="slidenum">
              <a:rPr lang="en-US" smtClean="0"/>
              <a:t>22</a:t>
            </a:fld>
            <a:endParaRPr lang="en-US"/>
          </a:p>
        </p:txBody>
      </p:sp>
    </p:spTree>
    <p:extLst>
      <p:ext uri="{BB962C8B-B14F-4D97-AF65-F5344CB8AC3E}">
        <p14:creationId xmlns:p14="http://schemas.microsoft.com/office/powerpoint/2010/main" val="2757354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81833-87B2-4C0D-BAB3-61B964BDB215}" type="slidenum">
              <a:rPr lang="en-US" smtClean="0"/>
              <a:t>5</a:t>
            </a:fld>
            <a:endParaRPr lang="en-US"/>
          </a:p>
        </p:txBody>
      </p:sp>
    </p:spTree>
    <p:extLst>
      <p:ext uri="{BB962C8B-B14F-4D97-AF65-F5344CB8AC3E}">
        <p14:creationId xmlns:p14="http://schemas.microsoft.com/office/powerpoint/2010/main" val="34352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1D9BB-C156-FEC8-8D6E-0E7A5D2B2B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972F1-F377-A150-4497-E9A783F6DCD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9655F69-ADCD-11A1-8D73-750951D7AD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2F5D23B-2C86-574E-163A-4B2BF29BC9AD}"/>
              </a:ext>
            </a:extLst>
          </p:cNvPr>
          <p:cNvSpPr>
            <a:spLocks noGrp="1"/>
          </p:cNvSpPr>
          <p:nvPr>
            <p:ph type="sldNum" sz="quarter" idx="5"/>
          </p:nvPr>
        </p:nvSpPr>
        <p:spPr/>
        <p:txBody>
          <a:bodyPr/>
          <a:lstStyle/>
          <a:p>
            <a:fld id="{1D681833-87B2-4C0D-BAB3-61B964BDB215}" type="slidenum">
              <a:rPr lang="en-US" smtClean="0"/>
              <a:t>23</a:t>
            </a:fld>
            <a:endParaRPr lang="en-US"/>
          </a:p>
        </p:txBody>
      </p:sp>
    </p:spTree>
    <p:extLst>
      <p:ext uri="{BB962C8B-B14F-4D97-AF65-F5344CB8AC3E}">
        <p14:creationId xmlns:p14="http://schemas.microsoft.com/office/powerpoint/2010/main" val="4023670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81833-87B2-4C0D-BAB3-61B964BDB215}" type="slidenum">
              <a:rPr lang="en-US" smtClean="0"/>
              <a:t>24</a:t>
            </a:fld>
            <a:endParaRPr lang="en-US"/>
          </a:p>
        </p:txBody>
      </p:sp>
    </p:spTree>
    <p:extLst>
      <p:ext uri="{BB962C8B-B14F-4D97-AF65-F5344CB8AC3E}">
        <p14:creationId xmlns:p14="http://schemas.microsoft.com/office/powerpoint/2010/main" val="33700676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24022-78F3-F2A8-0DF2-942AB25DAA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8113F-D49D-5A8C-23FB-EEF5BA66DC4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CF78917-47DF-15F6-ECB2-FBBD61F11E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BDB137-F525-003F-1829-1C1BFB9E9784}"/>
              </a:ext>
            </a:extLst>
          </p:cNvPr>
          <p:cNvSpPr>
            <a:spLocks noGrp="1"/>
          </p:cNvSpPr>
          <p:nvPr>
            <p:ph type="sldNum" sz="quarter" idx="5"/>
          </p:nvPr>
        </p:nvSpPr>
        <p:spPr/>
        <p:txBody>
          <a:bodyPr/>
          <a:lstStyle/>
          <a:p>
            <a:fld id="{1D681833-87B2-4C0D-BAB3-61B964BDB215}" type="slidenum">
              <a:rPr lang="en-US" smtClean="0"/>
              <a:t>25</a:t>
            </a:fld>
            <a:endParaRPr lang="en-US"/>
          </a:p>
        </p:txBody>
      </p:sp>
    </p:spTree>
    <p:extLst>
      <p:ext uri="{BB962C8B-B14F-4D97-AF65-F5344CB8AC3E}">
        <p14:creationId xmlns:p14="http://schemas.microsoft.com/office/powerpoint/2010/main" val="3777539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81833-87B2-4C0D-BAB3-61B964BDB215}" type="slidenum">
              <a:rPr lang="en-US" smtClean="0"/>
              <a:t>26</a:t>
            </a:fld>
            <a:endParaRPr lang="en-US"/>
          </a:p>
        </p:txBody>
      </p:sp>
    </p:spTree>
    <p:extLst>
      <p:ext uri="{BB962C8B-B14F-4D97-AF65-F5344CB8AC3E}">
        <p14:creationId xmlns:p14="http://schemas.microsoft.com/office/powerpoint/2010/main" val="2045007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81833-87B2-4C0D-BAB3-61B964BDB215}" type="slidenum">
              <a:rPr lang="en-US" smtClean="0"/>
              <a:t>27</a:t>
            </a:fld>
            <a:endParaRPr lang="en-US"/>
          </a:p>
        </p:txBody>
      </p:sp>
    </p:spTree>
    <p:extLst>
      <p:ext uri="{BB962C8B-B14F-4D97-AF65-F5344CB8AC3E}">
        <p14:creationId xmlns:p14="http://schemas.microsoft.com/office/powerpoint/2010/main" val="1870725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DD9A6-9A5F-FF07-6CD9-5FC3DDEB01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1B8FE2-6F40-B3A3-BB74-33999DE76A8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D4ADA5E-8941-61C9-41D0-3B6B642A99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84D623-B524-36A6-5F99-4B41934BB64F}"/>
              </a:ext>
            </a:extLst>
          </p:cNvPr>
          <p:cNvSpPr>
            <a:spLocks noGrp="1"/>
          </p:cNvSpPr>
          <p:nvPr>
            <p:ph type="sldNum" sz="quarter" idx="5"/>
          </p:nvPr>
        </p:nvSpPr>
        <p:spPr/>
        <p:txBody>
          <a:bodyPr/>
          <a:lstStyle/>
          <a:p>
            <a:fld id="{1D681833-87B2-4C0D-BAB3-61B964BDB215}" type="slidenum">
              <a:rPr lang="en-US" smtClean="0"/>
              <a:t>28</a:t>
            </a:fld>
            <a:endParaRPr lang="en-US"/>
          </a:p>
        </p:txBody>
      </p:sp>
    </p:spTree>
    <p:extLst>
      <p:ext uri="{BB962C8B-B14F-4D97-AF65-F5344CB8AC3E}">
        <p14:creationId xmlns:p14="http://schemas.microsoft.com/office/powerpoint/2010/main" val="2332650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6FDA7-C7A6-BB5C-A1D2-B89F573FAE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2D5329-0BF7-47EE-9CE8-0EBF5406032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E3E1CDC-F62D-8194-58CC-103710238B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384C22-59CE-C937-AED2-80C0EC998F0C}"/>
              </a:ext>
            </a:extLst>
          </p:cNvPr>
          <p:cNvSpPr>
            <a:spLocks noGrp="1"/>
          </p:cNvSpPr>
          <p:nvPr>
            <p:ph type="sldNum" sz="quarter" idx="5"/>
          </p:nvPr>
        </p:nvSpPr>
        <p:spPr/>
        <p:txBody>
          <a:bodyPr/>
          <a:lstStyle/>
          <a:p>
            <a:fld id="{1D681833-87B2-4C0D-BAB3-61B964BDB215}" type="slidenum">
              <a:rPr lang="en-US" smtClean="0"/>
              <a:t>29</a:t>
            </a:fld>
            <a:endParaRPr lang="en-US"/>
          </a:p>
        </p:txBody>
      </p:sp>
    </p:spTree>
    <p:extLst>
      <p:ext uri="{BB962C8B-B14F-4D97-AF65-F5344CB8AC3E}">
        <p14:creationId xmlns:p14="http://schemas.microsoft.com/office/powerpoint/2010/main" val="803879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81833-87B2-4C0D-BAB3-61B964BDB215}" type="slidenum">
              <a:rPr lang="en-US" smtClean="0"/>
              <a:t>30</a:t>
            </a:fld>
            <a:endParaRPr lang="en-US"/>
          </a:p>
        </p:txBody>
      </p:sp>
    </p:spTree>
    <p:extLst>
      <p:ext uri="{BB962C8B-B14F-4D97-AF65-F5344CB8AC3E}">
        <p14:creationId xmlns:p14="http://schemas.microsoft.com/office/powerpoint/2010/main" val="14204636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81833-87B2-4C0D-BAB3-61B964BDB215}" type="slidenum">
              <a:rPr lang="en-US" smtClean="0"/>
              <a:t>31</a:t>
            </a:fld>
            <a:endParaRPr lang="en-US"/>
          </a:p>
        </p:txBody>
      </p:sp>
    </p:spTree>
    <p:extLst>
      <p:ext uri="{BB962C8B-B14F-4D97-AF65-F5344CB8AC3E}">
        <p14:creationId xmlns:p14="http://schemas.microsoft.com/office/powerpoint/2010/main" val="1750166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81833-87B2-4C0D-BAB3-61B964BDB215}" type="slidenum">
              <a:rPr lang="en-US" smtClean="0"/>
              <a:t>32</a:t>
            </a:fld>
            <a:endParaRPr lang="en-US"/>
          </a:p>
        </p:txBody>
      </p:sp>
    </p:spTree>
    <p:extLst>
      <p:ext uri="{BB962C8B-B14F-4D97-AF65-F5344CB8AC3E}">
        <p14:creationId xmlns:p14="http://schemas.microsoft.com/office/powerpoint/2010/main" val="513756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81833-87B2-4C0D-BAB3-61B964BDB215}" type="slidenum">
              <a:rPr lang="en-US" smtClean="0"/>
              <a:t>6</a:t>
            </a:fld>
            <a:endParaRPr lang="en-US"/>
          </a:p>
        </p:txBody>
      </p:sp>
    </p:spTree>
    <p:extLst>
      <p:ext uri="{BB962C8B-B14F-4D97-AF65-F5344CB8AC3E}">
        <p14:creationId xmlns:p14="http://schemas.microsoft.com/office/powerpoint/2010/main" val="2371404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2ECA1-922D-513F-DA08-9B44DF1F4B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043FE8-FD63-D144-C57D-36F8630F754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240A926-9DF9-627C-91E3-39021E0C27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271553-9917-F817-D7AA-C230AC7EAB5B}"/>
              </a:ext>
            </a:extLst>
          </p:cNvPr>
          <p:cNvSpPr>
            <a:spLocks noGrp="1"/>
          </p:cNvSpPr>
          <p:nvPr>
            <p:ph type="sldNum" sz="quarter" idx="5"/>
          </p:nvPr>
        </p:nvSpPr>
        <p:spPr/>
        <p:txBody>
          <a:bodyPr/>
          <a:lstStyle/>
          <a:p>
            <a:fld id="{1D681833-87B2-4C0D-BAB3-61B964BDB215}" type="slidenum">
              <a:rPr lang="en-US" smtClean="0"/>
              <a:t>33</a:t>
            </a:fld>
            <a:endParaRPr lang="en-US"/>
          </a:p>
        </p:txBody>
      </p:sp>
    </p:spTree>
    <p:extLst>
      <p:ext uri="{BB962C8B-B14F-4D97-AF65-F5344CB8AC3E}">
        <p14:creationId xmlns:p14="http://schemas.microsoft.com/office/powerpoint/2010/main" val="30101053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81833-87B2-4C0D-BAB3-61B964BDB215}" type="slidenum">
              <a:rPr lang="en-US" smtClean="0"/>
              <a:t>34</a:t>
            </a:fld>
            <a:endParaRPr lang="en-US"/>
          </a:p>
        </p:txBody>
      </p:sp>
    </p:spTree>
    <p:extLst>
      <p:ext uri="{BB962C8B-B14F-4D97-AF65-F5344CB8AC3E}">
        <p14:creationId xmlns:p14="http://schemas.microsoft.com/office/powerpoint/2010/main" val="5450649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81833-87B2-4C0D-BAB3-61B964BDB215}" type="slidenum">
              <a:rPr lang="en-US" smtClean="0"/>
              <a:t>35</a:t>
            </a:fld>
            <a:endParaRPr lang="en-US"/>
          </a:p>
        </p:txBody>
      </p:sp>
    </p:spTree>
    <p:extLst>
      <p:ext uri="{BB962C8B-B14F-4D97-AF65-F5344CB8AC3E}">
        <p14:creationId xmlns:p14="http://schemas.microsoft.com/office/powerpoint/2010/main" val="19423309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81833-87B2-4C0D-BAB3-61B964BDB215}" type="slidenum">
              <a:rPr lang="en-US" smtClean="0"/>
              <a:t>38</a:t>
            </a:fld>
            <a:endParaRPr lang="en-US"/>
          </a:p>
        </p:txBody>
      </p:sp>
    </p:spTree>
    <p:extLst>
      <p:ext uri="{BB962C8B-B14F-4D97-AF65-F5344CB8AC3E}">
        <p14:creationId xmlns:p14="http://schemas.microsoft.com/office/powerpoint/2010/main" val="1431352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81833-87B2-4C0D-BAB3-61B964BDB215}" type="slidenum">
              <a:rPr lang="en-US" smtClean="0"/>
              <a:t>39</a:t>
            </a:fld>
            <a:endParaRPr lang="en-US"/>
          </a:p>
        </p:txBody>
      </p:sp>
    </p:spTree>
    <p:extLst>
      <p:ext uri="{BB962C8B-B14F-4D97-AF65-F5344CB8AC3E}">
        <p14:creationId xmlns:p14="http://schemas.microsoft.com/office/powerpoint/2010/main" val="39722892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81833-87B2-4C0D-BAB3-61B964BDB215}" type="slidenum">
              <a:rPr lang="en-US" smtClean="0"/>
              <a:t>40</a:t>
            </a:fld>
            <a:endParaRPr lang="en-US"/>
          </a:p>
        </p:txBody>
      </p:sp>
    </p:spTree>
    <p:extLst>
      <p:ext uri="{BB962C8B-B14F-4D97-AF65-F5344CB8AC3E}">
        <p14:creationId xmlns:p14="http://schemas.microsoft.com/office/powerpoint/2010/main" val="35215503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81833-87B2-4C0D-BAB3-61B964BDB215}" type="slidenum">
              <a:rPr lang="en-US" smtClean="0"/>
              <a:t>41</a:t>
            </a:fld>
            <a:endParaRPr lang="en-US"/>
          </a:p>
        </p:txBody>
      </p:sp>
    </p:spTree>
    <p:extLst>
      <p:ext uri="{BB962C8B-B14F-4D97-AF65-F5344CB8AC3E}">
        <p14:creationId xmlns:p14="http://schemas.microsoft.com/office/powerpoint/2010/main" val="4253650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81833-87B2-4C0D-BAB3-61B964BDB215}" type="slidenum">
              <a:rPr lang="en-US" smtClean="0"/>
              <a:t>7</a:t>
            </a:fld>
            <a:endParaRPr lang="en-US"/>
          </a:p>
        </p:txBody>
      </p:sp>
    </p:spTree>
    <p:extLst>
      <p:ext uri="{BB962C8B-B14F-4D97-AF65-F5344CB8AC3E}">
        <p14:creationId xmlns:p14="http://schemas.microsoft.com/office/powerpoint/2010/main" val="2749215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81833-87B2-4C0D-BAB3-61B964BDB215}" type="slidenum">
              <a:rPr lang="en-US" smtClean="0"/>
              <a:t>8</a:t>
            </a:fld>
            <a:endParaRPr lang="en-US"/>
          </a:p>
        </p:txBody>
      </p:sp>
    </p:spTree>
    <p:extLst>
      <p:ext uri="{BB962C8B-B14F-4D97-AF65-F5344CB8AC3E}">
        <p14:creationId xmlns:p14="http://schemas.microsoft.com/office/powerpoint/2010/main" val="824904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81833-87B2-4C0D-BAB3-61B964BDB215}" type="slidenum">
              <a:rPr lang="en-US" smtClean="0"/>
              <a:t>9</a:t>
            </a:fld>
            <a:endParaRPr lang="en-US"/>
          </a:p>
        </p:txBody>
      </p:sp>
    </p:spTree>
    <p:extLst>
      <p:ext uri="{BB962C8B-B14F-4D97-AF65-F5344CB8AC3E}">
        <p14:creationId xmlns:p14="http://schemas.microsoft.com/office/powerpoint/2010/main" val="569631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81833-87B2-4C0D-BAB3-61B964BDB215}" type="slidenum">
              <a:rPr lang="en-US" smtClean="0"/>
              <a:t>10</a:t>
            </a:fld>
            <a:endParaRPr lang="en-US"/>
          </a:p>
        </p:txBody>
      </p:sp>
    </p:spTree>
    <p:extLst>
      <p:ext uri="{BB962C8B-B14F-4D97-AF65-F5344CB8AC3E}">
        <p14:creationId xmlns:p14="http://schemas.microsoft.com/office/powerpoint/2010/main" val="2892771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81833-87B2-4C0D-BAB3-61B964BDB215}" type="slidenum">
              <a:rPr lang="en-US" smtClean="0"/>
              <a:t>11</a:t>
            </a:fld>
            <a:endParaRPr lang="en-US"/>
          </a:p>
        </p:txBody>
      </p:sp>
    </p:spTree>
    <p:extLst>
      <p:ext uri="{BB962C8B-B14F-4D97-AF65-F5344CB8AC3E}">
        <p14:creationId xmlns:p14="http://schemas.microsoft.com/office/powerpoint/2010/main" val="400777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681833-87B2-4C0D-BAB3-61B964BDB215}" type="slidenum">
              <a:rPr lang="en-US" smtClean="0"/>
              <a:t>12</a:t>
            </a:fld>
            <a:endParaRPr lang="en-US"/>
          </a:p>
        </p:txBody>
      </p:sp>
    </p:spTree>
    <p:extLst>
      <p:ext uri="{BB962C8B-B14F-4D97-AF65-F5344CB8AC3E}">
        <p14:creationId xmlns:p14="http://schemas.microsoft.com/office/powerpoint/2010/main" val="2291580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t>1/13/2026</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t>1/13/2026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t>1/13/2026</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t>1/13/2026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t>1/13/2026</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t>1/13/2026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t>1/13/2026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dirty="0"/>
              <a:t>1/13/2026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t>1/13/2026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t>1/13/2026</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t>1/13/2026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t>1/13/2026</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7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20" indent="-30607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795" indent="-26987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60"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105" indent="-234315"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7.xml"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8.xml" /><Relationship Id="rId1" Type="http://schemas.openxmlformats.org/officeDocument/2006/relationships/slideLayout" Target="../slideLayouts/slideLayout2.xml" /><Relationship Id="rId5" Type="http://schemas.openxmlformats.org/officeDocument/2006/relationships/image" Target="../media/image17.jpeg" /><Relationship Id="rId4" Type="http://schemas.openxmlformats.org/officeDocument/2006/relationships/image" Target="../media/image16.jpeg" /></Relationships>
</file>

<file path=ppt/slides/_rels/slide12.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notesSlide" Target="../notesSlides/notesSlide9.xml" /><Relationship Id="rId1" Type="http://schemas.openxmlformats.org/officeDocument/2006/relationships/slideLayout" Target="../slideLayouts/slideLayout2.xml" /><Relationship Id="rId4" Type="http://schemas.openxmlformats.org/officeDocument/2006/relationships/image" Target="../media/image1.png" /></Relationships>
</file>

<file path=ppt/slides/_rels/slide13.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0.xml"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1.xml" /><Relationship Id="rId1" Type="http://schemas.openxmlformats.org/officeDocument/2006/relationships/slideLayout" Target="../slideLayouts/slideLayout2.xml" /><Relationship Id="rId5" Type="http://schemas.openxmlformats.org/officeDocument/2006/relationships/image" Target="../media/image20.png" /><Relationship Id="rId4" Type="http://schemas.openxmlformats.org/officeDocument/2006/relationships/image" Target="../media/image19.png" /></Relationships>
</file>

<file path=ppt/slides/_rels/slide15.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2.xml" /><Relationship Id="rId1" Type="http://schemas.openxmlformats.org/officeDocument/2006/relationships/slideLayout" Target="../slideLayouts/slideLayout2.xml" /><Relationship Id="rId5" Type="http://schemas.openxmlformats.org/officeDocument/2006/relationships/image" Target="../media/image22.png" /><Relationship Id="rId4" Type="http://schemas.openxmlformats.org/officeDocument/2006/relationships/image" Target="../media/image21.png" /></Relationships>
</file>

<file path=ppt/slides/_rels/slide16.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3.xml"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3" Type="http://schemas.openxmlformats.org/officeDocument/2006/relationships/image" Target="../media/image1.png" /><Relationship Id="rId7" Type="http://schemas.openxmlformats.org/officeDocument/2006/relationships/image" Target="../media/image26.jpeg" /><Relationship Id="rId2" Type="http://schemas.openxmlformats.org/officeDocument/2006/relationships/notesSlide" Target="../notesSlides/notesSlide14.xml" /><Relationship Id="rId1" Type="http://schemas.openxmlformats.org/officeDocument/2006/relationships/slideLayout" Target="../slideLayouts/slideLayout2.xml" /><Relationship Id="rId6" Type="http://schemas.openxmlformats.org/officeDocument/2006/relationships/image" Target="../media/image25.jpeg" /><Relationship Id="rId5" Type="http://schemas.openxmlformats.org/officeDocument/2006/relationships/image" Target="../media/image24.jpeg" /><Relationship Id="rId4" Type="http://schemas.openxmlformats.org/officeDocument/2006/relationships/image" Target="../media/image23.jpeg" /></Relationships>
</file>

<file path=ppt/slides/_rels/slide18.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5.xml" /><Relationship Id="rId1" Type="http://schemas.openxmlformats.org/officeDocument/2006/relationships/slideLayout" Target="../slideLayouts/slideLayout2.xml" /><Relationship Id="rId6" Type="http://schemas.openxmlformats.org/officeDocument/2006/relationships/image" Target="../media/image29.png" /><Relationship Id="rId5" Type="http://schemas.openxmlformats.org/officeDocument/2006/relationships/image" Target="../media/image28.png" /><Relationship Id="rId4" Type="http://schemas.openxmlformats.org/officeDocument/2006/relationships/image" Target="../media/image27.png" /></Relationships>
</file>

<file path=ppt/slides/_rels/slide19.xml.rels><?xml version="1.0" encoding="UTF-8" standalone="yes"?>
<Relationships xmlns="http://schemas.openxmlformats.org/package/2006/relationships"><Relationship Id="rId3" Type="http://schemas.openxmlformats.org/officeDocument/2006/relationships/image" Target="../media/image1.png" /><Relationship Id="rId7" Type="http://schemas.openxmlformats.org/officeDocument/2006/relationships/image" Target="../media/image33.png" /><Relationship Id="rId2" Type="http://schemas.openxmlformats.org/officeDocument/2006/relationships/notesSlide" Target="../notesSlides/notesSlide16.xml" /><Relationship Id="rId1" Type="http://schemas.openxmlformats.org/officeDocument/2006/relationships/slideLayout" Target="../slideLayouts/slideLayout2.xml" /><Relationship Id="rId6" Type="http://schemas.openxmlformats.org/officeDocument/2006/relationships/image" Target="../media/image32.png" /><Relationship Id="rId5" Type="http://schemas.openxmlformats.org/officeDocument/2006/relationships/image" Target="../media/image31.png" /><Relationship Id="rId4" Type="http://schemas.openxmlformats.org/officeDocument/2006/relationships/image" Target="../media/image30.jpeg" /></Relationships>
</file>

<file path=ppt/slides/_rels/slide2.xml.rels><?xml version="1.0" encoding="UTF-8" standalone="yes"?>
<Relationships xmlns="http://schemas.openxmlformats.org/package/2006/relationships"><Relationship Id="rId8" Type="http://schemas.openxmlformats.org/officeDocument/2006/relationships/image" Target="../media/image7.png" /><Relationship Id="rId3" Type="http://schemas.openxmlformats.org/officeDocument/2006/relationships/image" Target="../media/image2.jpeg" /><Relationship Id="rId7" Type="http://schemas.openxmlformats.org/officeDocument/2006/relationships/image" Target="../media/image6.png" /><Relationship Id="rId12" Type="http://schemas.openxmlformats.org/officeDocument/2006/relationships/image" Target="../media/image11.jpeg" /><Relationship Id="rId2" Type="http://schemas.openxmlformats.org/officeDocument/2006/relationships/image" Target="../media/image1.png" /><Relationship Id="rId1" Type="http://schemas.openxmlformats.org/officeDocument/2006/relationships/slideLayout" Target="../slideLayouts/slideLayout1.xml" /><Relationship Id="rId6" Type="http://schemas.openxmlformats.org/officeDocument/2006/relationships/image" Target="../media/image5.jpeg" /><Relationship Id="rId11" Type="http://schemas.openxmlformats.org/officeDocument/2006/relationships/image" Target="../media/image10.jpeg" /><Relationship Id="rId5" Type="http://schemas.openxmlformats.org/officeDocument/2006/relationships/image" Target="../media/image4.png" /><Relationship Id="rId10" Type="http://schemas.openxmlformats.org/officeDocument/2006/relationships/image" Target="../media/image9.jpeg" /><Relationship Id="rId4" Type="http://schemas.openxmlformats.org/officeDocument/2006/relationships/image" Target="../media/image3.png" /><Relationship Id="rId9" Type="http://schemas.openxmlformats.org/officeDocument/2006/relationships/image" Target="../media/image8.png" /></Relationships>
</file>

<file path=ppt/slides/_rels/slide20.xml.rels><?xml version="1.0" encoding="UTF-8" standalone="yes"?>
<Relationships xmlns="http://schemas.openxmlformats.org/package/2006/relationships"><Relationship Id="rId8" Type="http://schemas.openxmlformats.org/officeDocument/2006/relationships/image" Target="../media/image38.jpeg" /><Relationship Id="rId3" Type="http://schemas.openxmlformats.org/officeDocument/2006/relationships/image" Target="../media/image1.png" /><Relationship Id="rId7" Type="http://schemas.openxmlformats.org/officeDocument/2006/relationships/image" Target="../media/image37.jpeg" /><Relationship Id="rId2" Type="http://schemas.openxmlformats.org/officeDocument/2006/relationships/notesSlide" Target="../notesSlides/notesSlide17.xml" /><Relationship Id="rId1" Type="http://schemas.openxmlformats.org/officeDocument/2006/relationships/slideLayout" Target="../slideLayouts/slideLayout2.xml" /><Relationship Id="rId6" Type="http://schemas.openxmlformats.org/officeDocument/2006/relationships/image" Target="../media/image36.png" /><Relationship Id="rId5" Type="http://schemas.openxmlformats.org/officeDocument/2006/relationships/image" Target="../media/image35.jpeg" /><Relationship Id="rId4" Type="http://schemas.openxmlformats.org/officeDocument/2006/relationships/image" Target="../media/image34.jpeg" /></Relationships>
</file>

<file path=ppt/slides/_rels/slide2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8.xml"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3" Type="http://schemas.openxmlformats.org/officeDocument/2006/relationships/image" Target="../media/image1.png" /><Relationship Id="rId7" Type="http://schemas.openxmlformats.org/officeDocument/2006/relationships/image" Target="../media/image41.jpeg" /><Relationship Id="rId2" Type="http://schemas.openxmlformats.org/officeDocument/2006/relationships/notesSlide" Target="../notesSlides/notesSlide19.xml" /><Relationship Id="rId1" Type="http://schemas.openxmlformats.org/officeDocument/2006/relationships/slideLayout" Target="../slideLayouts/slideLayout2.xml" /><Relationship Id="rId6" Type="http://schemas.openxmlformats.org/officeDocument/2006/relationships/image" Target="../media/image40.jpeg" /><Relationship Id="rId5" Type="http://schemas.openxmlformats.org/officeDocument/2006/relationships/image" Target="../media/image11.jpeg" /><Relationship Id="rId4" Type="http://schemas.openxmlformats.org/officeDocument/2006/relationships/image" Target="../media/image39.jpeg" /></Relationships>
</file>

<file path=ppt/slides/_rels/slide23.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20.xml" /><Relationship Id="rId1" Type="http://schemas.openxmlformats.org/officeDocument/2006/relationships/slideLayout" Target="../slideLayouts/slideLayout2.xml" /><Relationship Id="rId5" Type="http://schemas.openxmlformats.org/officeDocument/2006/relationships/image" Target="../media/image43.jpeg" /><Relationship Id="rId4" Type="http://schemas.openxmlformats.org/officeDocument/2006/relationships/image" Target="../media/image42.jpeg" /></Relationships>
</file>

<file path=ppt/slides/_rels/slide24.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21.xml"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22.xml"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23.xml"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24.xml" /><Relationship Id="rId1" Type="http://schemas.openxmlformats.org/officeDocument/2006/relationships/slideLayout" Target="../slideLayouts/slideLayout2.xml" /><Relationship Id="rId5" Type="http://schemas.openxmlformats.org/officeDocument/2006/relationships/image" Target="../media/image45.png" /><Relationship Id="rId4" Type="http://schemas.openxmlformats.org/officeDocument/2006/relationships/image" Target="../media/image44.png" /></Relationships>
</file>

<file path=ppt/slides/_rels/slide28.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25.xml" /><Relationship Id="rId1" Type="http://schemas.openxmlformats.org/officeDocument/2006/relationships/slideLayout" Target="../slideLayouts/slideLayout2.xml" /><Relationship Id="rId6" Type="http://schemas.openxmlformats.org/officeDocument/2006/relationships/image" Target="../media/image48.png" /><Relationship Id="rId5" Type="http://schemas.openxmlformats.org/officeDocument/2006/relationships/image" Target="../media/image47.png" /><Relationship Id="rId4" Type="http://schemas.openxmlformats.org/officeDocument/2006/relationships/image" Target="../media/image46.png" /></Relationships>
</file>

<file path=ppt/slides/_rels/slide29.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26.xml" /><Relationship Id="rId1" Type="http://schemas.openxmlformats.org/officeDocument/2006/relationships/slideLayout" Target="../slideLayouts/slideLayout2.xml" /><Relationship Id="rId5" Type="http://schemas.openxmlformats.org/officeDocument/2006/relationships/image" Target="../media/image50.png" /><Relationship Id="rId4" Type="http://schemas.openxmlformats.org/officeDocument/2006/relationships/image" Target="../media/image49.png" /></Relationships>
</file>

<file path=ppt/slides/_rels/slide3.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27.xml" /><Relationship Id="rId1" Type="http://schemas.openxmlformats.org/officeDocument/2006/relationships/slideLayout" Target="../slideLayouts/slideLayout2.xml" /><Relationship Id="rId6" Type="http://schemas.openxmlformats.org/officeDocument/2006/relationships/image" Target="../media/image53.png" /><Relationship Id="rId5" Type="http://schemas.openxmlformats.org/officeDocument/2006/relationships/image" Target="../media/image52.png" /><Relationship Id="rId4" Type="http://schemas.openxmlformats.org/officeDocument/2006/relationships/image" Target="../media/image51.png" /></Relationships>
</file>

<file path=ppt/slides/_rels/slide3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28.xml" /><Relationship Id="rId1" Type="http://schemas.openxmlformats.org/officeDocument/2006/relationships/slideLayout" Target="../slideLayouts/slideLayout2.xml" /><Relationship Id="rId6" Type="http://schemas.openxmlformats.org/officeDocument/2006/relationships/image" Target="../media/image56.png" /><Relationship Id="rId5" Type="http://schemas.openxmlformats.org/officeDocument/2006/relationships/image" Target="../media/image55.png" /><Relationship Id="rId4" Type="http://schemas.openxmlformats.org/officeDocument/2006/relationships/image" Target="../media/image54.png" /></Relationships>
</file>

<file path=ppt/slides/_rels/slide32.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29.xml" /><Relationship Id="rId1" Type="http://schemas.openxmlformats.org/officeDocument/2006/relationships/slideLayout" Target="../slideLayouts/slideLayout2.xml" /><Relationship Id="rId5" Type="http://schemas.openxmlformats.org/officeDocument/2006/relationships/image" Target="../media/image58.png" /><Relationship Id="rId4" Type="http://schemas.openxmlformats.org/officeDocument/2006/relationships/image" Target="../media/image57.png" /></Relationships>
</file>

<file path=ppt/slides/_rels/slide33.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30.xml" /><Relationship Id="rId1" Type="http://schemas.openxmlformats.org/officeDocument/2006/relationships/slideLayout" Target="../slideLayouts/slideLayout2.xml" /><Relationship Id="rId5" Type="http://schemas.openxmlformats.org/officeDocument/2006/relationships/image" Target="../media/image9.jpeg" /><Relationship Id="rId4" Type="http://schemas.openxmlformats.org/officeDocument/2006/relationships/image" Target="../media/image10.jpeg" /></Relationships>
</file>

<file path=ppt/slides/_rels/slide34.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31.xml" /><Relationship Id="rId1" Type="http://schemas.openxmlformats.org/officeDocument/2006/relationships/slideLayout" Target="../slideLayouts/slideLayout2.xml" /><Relationship Id="rId5" Type="http://schemas.openxmlformats.org/officeDocument/2006/relationships/image" Target="../media/image59.jpeg" /><Relationship Id="rId4" Type="http://schemas.openxmlformats.org/officeDocument/2006/relationships/image" Target="../media/image41.jpeg" /></Relationships>
</file>

<file path=ppt/slides/_rels/slide35.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32.xml" /><Relationship Id="rId1" Type="http://schemas.openxmlformats.org/officeDocument/2006/relationships/slideLayout" Target="../slideLayouts/slideLayout2.xml" /><Relationship Id="rId5" Type="http://schemas.openxmlformats.org/officeDocument/2006/relationships/image" Target="../media/image30.jpeg" /><Relationship Id="rId4" Type="http://schemas.openxmlformats.org/officeDocument/2006/relationships/image" Target="../media/image60.png" /></Relationships>
</file>

<file path=ppt/slides/_rels/slide36.xml.rels><?xml version="1.0" encoding="UTF-8" standalone="yes"?>
<Relationships xmlns="http://schemas.openxmlformats.org/package/2006/relationships"><Relationship Id="rId3" Type="http://schemas.openxmlformats.org/officeDocument/2006/relationships/image" Target="../media/image62.jpeg" /><Relationship Id="rId2" Type="http://schemas.openxmlformats.org/officeDocument/2006/relationships/image" Target="../media/image61.jpeg" /><Relationship Id="rId1" Type="http://schemas.openxmlformats.org/officeDocument/2006/relationships/slideLayout" Target="../slideLayouts/slideLayout2.xml" /><Relationship Id="rId5" Type="http://schemas.openxmlformats.org/officeDocument/2006/relationships/image" Target="../media/image1.png" /><Relationship Id="rId4" Type="http://schemas.openxmlformats.org/officeDocument/2006/relationships/image" Target="../media/image63.jpeg" /></Relationships>
</file>

<file path=ppt/slides/_rels/slide37.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33.xml"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3" Type="http://schemas.openxmlformats.org/officeDocument/2006/relationships/image" Target="../media/image1.png" /><Relationship Id="rId7" Type="http://schemas.openxmlformats.org/officeDocument/2006/relationships/image" Target="../media/image67.png" /><Relationship Id="rId2" Type="http://schemas.openxmlformats.org/officeDocument/2006/relationships/notesSlide" Target="../notesSlides/notesSlide34.xml" /><Relationship Id="rId1" Type="http://schemas.openxmlformats.org/officeDocument/2006/relationships/slideLayout" Target="../slideLayouts/slideLayout2.xml" /><Relationship Id="rId6" Type="http://schemas.openxmlformats.org/officeDocument/2006/relationships/image" Target="../media/image66.png" /><Relationship Id="rId5" Type="http://schemas.openxmlformats.org/officeDocument/2006/relationships/image" Target="../media/image65.png" /><Relationship Id="rId4" Type="http://schemas.openxmlformats.org/officeDocument/2006/relationships/image" Target="../media/image64.png" /></Relationships>
</file>

<file path=ppt/slides/_rels/slide4.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35.xml"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36.xml"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3" Type="http://schemas.openxmlformats.org/officeDocument/2006/relationships/image" Target="../media/image68.jpeg" /><Relationship Id="rId2" Type="http://schemas.openxmlformats.org/officeDocument/2006/relationships/image" Target="../media/image1.png"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69.jpeg"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2" Type="http://schemas.openxmlformats.org/officeDocument/2006/relationships/image" Target="../media/image70.png"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71.jpeg" /><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image" Target="../media/image71.jpeg" /><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3" Type="http://schemas.openxmlformats.org/officeDocument/2006/relationships/image" Target="../media/image73.jpg" /><Relationship Id="rId2" Type="http://schemas.openxmlformats.org/officeDocument/2006/relationships/image" Target="../media/image72.jpg" /><Relationship Id="rId1" Type="http://schemas.openxmlformats.org/officeDocument/2006/relationships/slideLayout" Target="../slideLayouts/slideLayout2.xml" /><Relationship Id="rId4" Type="http://schemas.openxmlformats.org/officeDocument/2006/relationships/image" Target="../media/image1.png" /></Relationships>
</file>

<file path=ppt/slides/_rels/slide48.xml.rels><?xml version="1.0" encoding="UTF-8" standalone="yes"?>
<Relationships xmlns="http://schemas.openxmlformats.org/package/2006/relationships"><Relationship Id="rId3" Type="http://schemas.openxmlformats.org/officeDocument/2006/relationships/image" Target="../media/image74.png" /><Relationship Id="rId2" Type="http://schemas.openxmlformats.org/officeDocument/2006/relationships/image" Target="../media/image1.png" /><Relationship Id="rId1" Type="http://schemas.openxmlformats.org/officeDocument/2006/relationships/slideLayout" Target="../slideLayouts/slideLayout2.xml" /><Relationship Id="rId5" Type="http://schemas.openxmlformats.org/officeDocument/2006/relationships/image" Target="../media/image76.png" /><Relationship Id="rId4" Type="http://schemas.openxmlformats.org/officeDocument/2006/relationships/image" Target="../media/image75.png" /></Relationships>
</file>

<file path=ppt/slides/_rels/slide49.xml.rels><?xml version="1.0" encoding="UTF-8" standalone="yes"?>
<Relationships xmlns="http://schemas.openxmlformats.org/package/2006/relationships"><Relationship Id="rId3" Type="http://schemas.openxmlformats.org/officeDocument/2006/relationships/image" Target="../media/image77.png" /><Relationship Id="rId2" Type="http://schemas.openxmlformats.org/officeDocument/2006/relationships/image" Target="../media/image1.png" /><Relationship Id="rId1" Type="http://schemas.openxmlformats.org/officeDocument/2006/relationships/slideLayout" Target="../slideLayouts/slideLayout2.xml" /><Relationship Id="rId4" Type="http://schemas.openxmlformats.org/officeDocument/2006/relationships/image" Target="../media/image78.png" /></Relationships>
</file>

<file path=ppt/slides/_rels/slide5.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2.xml"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3" Type="http://schemas.openxmlformats.org/officeDocument/2006/relationships/image" Target="../media/image79.png" /><Relationship Id="rId2" Type="http://schemas.openxmlformats.org/officeDocument/2006/relationships/image" Target="../media/image1.png" /><Relationship Id="rId1" Type="http://schemas.openxmlformats.org/officeDocument/2006/relationships/slideLayout" Target="../slideLayouts/slideLayout2.xml" /><Relationship Id="rId4" Type="http://schemas.openxmlformats.org/officeDocument/2006/relationships/image" Target="../media/image80.png" /></Relationships>
</file>

<file path=ppt/slides/_rels/slide51.xml.rels><?xml version="1.0" encoding="UTF-8" standalone="yes"?>
<Relationships xmlns="http://schemas.openxmlformats.org/package/2006/relationships"><Relationship Id="rId3" Type="http://schemas.openxmlformats.org/officeDocument/2006/relationships/image" Target="../media/image81.png" /><Relationship Id="rId2" Type="http://schemas.openxmlformats.org/officeDocument/2006/relationships/image" Target="../media/image1.png" /><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3" Type="http://schemas.openxmlformats.org/officeDocument/2006/relationships/image" Target="../media/image82.png" /><Relationship Id="rId2" Type="http://schemas.openxmlformats.org/officeDocument/2006/relationships/image" Target="../media/image1.png" /><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notesSlide" Target="../notesSlides/notesSlide4.xml" /><Relationship Id="rId1" Type="http://schemas.openxmlformats.org/officeDocument/2006/relationships/slideLayout" Target="../slideLayouts/slideLayout2.xml" /><Relationship Id="rId6" Type="http://schemas.openxmlformats.org/officeDocument/2006/relationships/image" Target="../media/image1.png" /><Relationship Id="rId5" Type="http://schemas.openxmlformats.org/officeDocument/2006/relationships/image" Target="../media/image14.png" /><Relationship Id="rId4" Type="http://schemas.openxmlformats.org/officeDocument/2006/relationships/image" Target="../media/image13.png" /></Relationships>
</file>

<file path=ppt/slides/_rels/slide8.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5.xml"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6.xml" /><Relationship Id="rId1" Type="http://schemas.openxmlformats.org/officeDocument/2006/relationships/slideLayout" Target="../slideLayouts/slideLayout2.xml" /><Relationship Id="rId4" Type="http://schemas.openxmlformats.org/officeDocument/2006/relationships/image" Target="../media/image15.jpe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8767" y="3200400"/>
            <a:ext cx="10974466" cy="3814353"/>
          </a:xfrm>
          <a:noFill/>
          <a:ln>
            <a:noFill/>
          </a:ln>
        </p:spPr>
        <p:txBody>
          <a:bodyPr>
            <a:normAutofit fontScale="90000"/>
          </a:bodyPr>
          <a:lstStyle/>
          <a:p>
            <a:pPr algn="ctr"/>
            <a:r>
              <a:rPr lang="en-US" sz="5400" b="1" i="0" dirty="0">
                <a:solidFill>
                  <a:schemeClr val="bg1"/>
                </a:solidFill>
                <a:effectLst/>
                <a:latin typeface="Segoe UI Black" panose="020B0A02040204020203" pitchFamily="34" charset="0"/>
                <a:ea typeface="Segoe UI Black" panose="020B0A02040204020203" pitchFamily="34" charset="0"/>
              </a:rPr>
              <a:t>SEBA CONSTRUCTION </a:t>
            </a:r>
            <a:br>
              <a:rPr lang="en-US" sz="5400" b="1" i="0" dirty="0">
                <a:solidFill>
                  <a:schemeClr val="bg1"/>
                </a:solidFill>
                <a:effectLst/>
                <a:latin typeface="Segoe UI Black" panose="020B0A02040204020203" pitchFamily="34" charset="0"/>
                <a:ea typeface="Segoe UI Black" panose="020B0A02040204020203" pitchFamily="34" charset="0"/>
              </a:rPr>
            </a:br>
            <a:r>
              <a:rPr lang="en-US" sz="5400" b="1" i="0" dirty="0">
                <a:solidFill>
                  <a:schemeClr val="bg1"/>
                </a:solidFill>
                <a:effectLst/>
                <a:latin typeface="Segoe UI Black" panose="020B0A02040204020203" pitchFamily="34" charset="0"/>
                <a:ea typeface="Segoe UI Black" panose="020B0A02040204020203" pitchFamily="34" charset="0"/>
              </a:rPr>
              <a:t>AND </a:t>
            </a:r>
            <a:br>
              <a:rPr lang="en-US" sz="5400" b="1" i="0" dirty="0">
                <a:solidFill>
                  <a:schemeClr val="bg1"/>
                </a:solidFill>
                <a:effectLst/>
                <a:latin typeface="Segoe UI Black" panose="020B0A02040204020203" pitchFamily="34" charset="0"/>
                <a:ea typeface="Segoe UI Black" panose="020B0A02040204020203" pitchFamily="34" charset="0"/>
              </a:rPr>
            </a:br>
            <a:r>
              <a:rPr lang="en-US" sz="5400" b="1" i="0" dirty="0">
                <a:solidFill>
                  <a:schemeClr val="bg1"/>
                </a:solidFill>
                <a:effectLst/>
                <a:latin typeface="Segoe UI Black" panose="020B0A02040204020203" pitchFamily="34" charset="0"/>
                <a:ea typeface="Segoe UI Black" panose="020B0A02040204020203" pitchFamily="34" charset="0"/>
              </a:rPr>
              <a:t>DRILLING COMPANY </a:t>
            </a:r>
            <a:br>
              <a:rPr lang="en-US" sz="5400" b="1" i="0" dirty="0">
                <a:solidFill>
                  <a:schemeClr val="bg1"/>
                </a:solidFill>
                <a:effectLst/>
                <a:latin typeface="Segoe UI Black" panose="020B0A02040204020203" pitchFamily="34" charset="0"/>
                <a:ea typeface="Segoe UI Black" panose="020B0A02040204020203" pitchFamily="34" charset="0"/>
              </a:rPr>
            </a:br>
            <a:r>
              <a:rPr lang="en-US" sz="5400" b="1" i="0" dirty="0">
                <a:solidFill>
                  <a:schemeClr val="bg1"/>
                </a:solidFill>
                <a:effectLst/>
                <a:latin typeface="Segoe UI Black" panose="020B0A02040204020203" pitchFamily="34" charset="0"/>
                <a:ea typeface="Segoe UI Black" panose="020B0A02040204020203" pitchFamily="34" charset="0"/>
              </a:rPr>
              <a:t>PROFILE </a:t>
            </a:r>
            <a:br>
              <a:rPr lang="en-US" sz="5400" b="1" i="0" dirty="0">
                <a:solidFill>
                  <a:schemeClr val="bg1"/>
                </a:solidFill>
                <a:effectLst/>
                <a:latin typeface="Segoe UI Black" panose="020B0A02040204020203" pitchFamily="34" charset="0"/>
                <a:ea typeface="Segoe UI Black" panose="020B0A02040204020203" pitchFamily="34" charset="0"/>
              </a:rPr>
            </a:br>
            <a:endParaRPr lang="en-GB" sz="5400" b="1" dirty="0">
              <a:solidFill>
                <a:schemeClr val="bg1"/>
              </a:solidFill>
              <a:latin typeface="Segoe UI Black" panose="020B0A02040204020203" pitchFamily="34" charset="0"/>
              <a:ea typeface="Segoe UI Black" panose="020B0A02040204020203" pitchFamily="34" charset="0"/>
            </a:endParaRPr>
          </a:p>
        </p:txBody>
      </p:sp>
      <p:pic>
        <p:nvPicPr>
          <p:cNvPr id="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84403" y="669701"/>
            <a:ext cx="3381109" cy="224092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E4A03A-CDA9-34D6-9CFE-C3F5C09B3FDE}"/>
              </a:ext>
            </a:extLst>
          </p:cNvPr>
          <p:cNvSpPr txBox="1"/>
          <p:nvPr/>
        </p:nvSpPr>
        <p:spPr>
          <a:xfrm>
            <a:off x="1754957" y="3087503"/>
            <a:ext cx="4213781" cy="1200329"/>
          </a:xfrm>
          <a:prstGeom prst="rect">
            <a:avLst/>
          </a:prstGeom>
          <a:noFill/>
        </p:spPr>
        <p:txBody>
          <a:bodyPr wrap="square" rtlCol="0">
            <a:spAutoFit/>
          </a:bodyPr>
          <a:lstStyle/>
          <a:p>
            <a:r>
              <a:rPr lang="en-US" sz="3600" dirty="0">
                <a:solidFill>
                  <a:schemeClr val="bg1"/>
                </a:solidFill>
                <a:latin typeface="Impact" panose="020B0806030902050204" pitchFamily="34" charset="0"/>
              </a:rPr>
              <a:t>OUR FOCUS:</a:t>
            </a:r>
            <a:endParaRPr lang="en-US" sz="3600" dirty="0">
              <a:solidFill>
                <a:schemeClr val="bg1"/>
              </a:solidFill>
            </a:endParaRPr>
          </a:p>
          <a:p>
            <a:endParaRPr lang="en-US" sz="3600" dirty="0">
              <a:solidFill>
                <a:schemeClr val="bg1"/>
              </a:solidFill>
            </a:endParaRPr>
          </a:p>
        </p:txBody>
      </p:sp>
      <p:sp>
        <p:nvSpPr>
          <p:cNvPr id="2" name="TextBox 1">
            <a:extLst>
              <a:ext uri="{FF2B5EF4-FFF2-40B4-BE49-F238E27FC236}">
                <a16:creationId xmlns:a16="http://schemas.microsoft.com/office/drawing/2014/main" id="{0D9B04BB-DFF3-5DF4-3FA0-547AB308EB93}"/>
              </a:ext>
            </a:extLst>
          </p:cNvPr>
          <p:cNvSpPr txBox="1"/>
          <p:nvPr/>
        </p:nvSpPr>
        <p:spPr>
          <a:xfrm>
            <a:off x="205946" y="1785258"/>
            <a:ext cx="11986054" cy="5386090"/>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Cambria" panose="02040503050406030204" pitchFamily="18" charset="0"/>
                <a:ea typeface="Cambria" panose="02040503050406030204" pitchFamily="18" charset="0"/>
              </a:rPr>
              <a:t>The hard casing shoes up</a:t>
            </a:r>
            <a:r>
              <a:rPr lang="en-US" sz="2000" spc="-30"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the</a:t>
            </a:r>
            <a:r>
              <a:rPr lang="en-US" sz="2000" spc="-30"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wellbore</a:t>
            </a:r>
            <a:r>
              <a:rPr lang="en-US" sz="2000" spc="-3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and</a:t>
            </a:r>
            <a:r>
              <a:rPr lang="en-US" sz="2000" spc="-3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extends</a:t>
            </a:r>
            <a:r>
              <a:rPr lang="en-US" sz="2000" spc="-30"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through</a:t>
            </a:r>
            <a:r>
              <a:rPr lang="en-US" sz="2000" spc="-30"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both</a:t>
            </a:r>
            <a:r>
              <a:rPr lang="en-US" sz="2000" spc="-2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the</a:t>
            </a:r>
            <a:r>
              <a:rPr lang="en-US" sz="2000" spc="-30"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verticality</a:t>
            </a:r>
            <a:r>
              <a:rPr lang="en-US" sz="2000" spc="-3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and</a:t>
            </a:r>
            <a:r>
              <a:rPr lang="en-US" sz="2000" spc="-3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the</a:t>
            </a:r>
            <a:r>
              <a:rPr lang="en-US" sz="2000" spc="-40"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horizontal</a:t>
            </a:r>
            <a:r>
              <a:rPr lang="en-US" sz="2000" spc="-2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drilling</a:t>
            </a:r>
            <a:r>
              <a:rPr lang="en-US" sz="2000" spc="-2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phases,</a:t>
            </a:r>
            <a:r>
              <a:rPr lang="en-US" sz="2000" spc="-30"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assuring</a:t>
            </a:r>
            <a:r>
              <a:rPr lang="en-US" sz="2000" spc="5" dirty="0">
                <a:effectLst/>
                <a:latin typeface="Cambria" panose="02040503050406030204" pitchFamily="18" charset="0"/>
                <a:ea typeface="Cambria" panose="02040503050406030204" pitchFamily="18" charset="0"/>
                <a:cs typeface="Cambria" panose="02040503050406030204" pitchFamily="18" charset="0"/>
              </a:rPr>
              <a:t> </a:t>
            </a:r>
            <a:r>
              <a:rPr lang="en-US" sz="2000" spc="-5" dirty="0">
                <a:effectLst/>
                <a:latin typeface="Cambria" panose="02040503050406030204" pitchFamily="18" charset="0"/>
                <a:ea typeface="Cambria" panose="02040503050406030204" pitchFamily="18" charset="0"/>
                <a:cs typeface="Cambria" panose="02040503050406030204" pitchFamily="18" charset="0"/>
              </a:rPr>
              <a:t>the</a:t>
            </a:r>
            <a:r>
              <a:rPr lang="en-US" sz="2000" spc="-50" dirty="0">
                <a:effectLst/>
                <a:latin typeface="Cambria" panose="02040503050406030204" pitchFamily="18" charset="0"/>
                <a:ea typeface="Cambria" panose="02040503050406030204" pitchFamily="18" charset="0"/>
                <a:cs typeface="Cambria" panose="02040503050406030204" pitchFamily="18" charset="0"/>
              </a:rPr>
              <a:t> </a:t>
            </a:r>
            <a:r>
              <a:rPr lang="en-US" sz="2000" spc="-5" dirty="0">
                <a:effectLst/>
                <a:latin typeface="Cambria" panose="02040503050406030204" pitchFamily="18" charset="0"/>
                <a:ea typeface="Cambria" panose="02040503050406030204" pitchFamily="18" charset="0"/>
                <a:cs typeface="Cambria" panose="02040503050406030204" pitchFamily="18" charset="0"/>
              </a:rPr>
              <a:t>long-term</a:t>
            </a:r>
            <a:r>
              <a:rPr lang="en-US" sz="2000" spc="-55" dirty="0">
                <a:effectLst/>
                <a:latin typeface="Cambria" panose="02040503050406030204" pitchFamily="18" charset="0"/>
                <a:ea typeface="Cambria" panose="02040503050406030204" pitchFamily="18" charset="0"/>
                <a:cs typeface="Cambria" panose="02040503050406030204" pitchFamily="18" charset="0"/>
              </a:rPr>
              <a:t> </a:t>
            </a:r>
            <a:r>
              <a:rPr lang="en-US" sz="2000" spc="-5" dirty="0">
                <a:effectLst/>
                <a:latin typeface="Cambria" panose="02040503050406030204" pitchFamily="18" charset="0"/>
                <a:ea typeface="Cambria" panose="02040503050406030204" pitchFamily="18" charset="0"/>
                <a:cs typeface="Cambria" panose="02040503050406030204" pitchFamily="18" charset="0"/>
              </a:rPr>
              <a:t>integrity</a:t>
            </a:r>
            <a:r>
              <a:rPr lang="en-US" sz="2000" spc="-60" dirty="0">
                <a:effectLst/>
                <a:latin typeface="Cambria" panose="02040503050406030204" pitchFamily="18" charset="0"/>
                <a:ea typeface="Cambria" panose="02040503050406030204" pitchFamily="18" charset="0"/>
                <a:cs typeface="Cambria" panose="02040503050406030204" pitchFamily="18" charset="0"/>
              </a:rPr>
              <a:t> </a:t>
            </a:r>
            <a:r>
              <a:rPr lang="en-US" sz="2000" spc="-5" dirty="0">
                <a:effectLst/>
                <a:latin typeface="Cambria" panose="02040503050406030204" pitchFamily="18" charset="0"/>
                <a:ea typeface="Cambria" panose="02040503050406030204" pitchFamily="18" charset="0"/>
                <a:cs typeface="Cambria" panose="02040503050406030204" pitchFamily="18" charset="0"/>
              </a:rPr>
              <a:t>of</a:t>
            </a:r>
            <a:r>
              <a:rPr lang="en-US" sz="2000" spc="-55" dirty="0">
                <a:effectLst/>
                <a:latin typeface="Cambria" panose="02040503050406030204" pitchFamily="18" charset="0"/>
                <a:ea typeface="Cambria" panose="02040503050406030204" pitchFamily="18" charset="0"/>
                <a:cs typeface="Cambria" panose="02040503050406030204" pitchFamily="18" charset="0"/>
              </a:rPr>
              <a:t> </a:t>
            </a:r>
            <a:r>
              <a:rPr lang="en-US" sz="2000" spc="-5" dirty="0">
                <a:effectLst/>
                <a:latin typeface="Cambria" panose="02040503050406030204" pitchFamily="18" charset="0"/>
                <a:ea typeface="Cambria" panose="02040503050406030204" pitchFamily="18" charset="0"/>
                <a:cs typeface="Cambria" panose="02040503050406030204" pitchFamily="18" charset="0"/>
              </a:rPr>
              <a:t>the</a:t>
            </a:r>
            <a:r>
              <a:rPr lang="en-US" sz="2000" spc="-50" dirty="0">
                <a:effectLst/>
                <a:latin typeface="Cambria" panose="02040503050406030204" pitchFamily="18" charset="0"/>
                <a:ea typeface="Cambria" panose="02040503050406030204" pitchFamily="18" charset="0"/>
                <a:cs typeface="Cambria" panose="02040503050406030204" pitchFamily="18" charset="0"/>
              </a:rPr>
              <a:t> </a:t>
            </a:r>
            <a:r>
              <a:rPr lang="en-US" sz="2000" spc="-5" dirty="0">
                <a:effectLst/>
                <a:latin typeface="Cambria" panose="02040503050406030204" pitchFamily="18" charset="0"/>
                <a:ea typeface="Cambria" panose="02040503050406030204" pitchFamily="18" charset="0"/>
                <a:cs typeface="Cambria" panose="02040503050406030204" pitchFamily="18" charset="0"/>
              </a:rPr>
              <a:t>well</a:t>
            </a:r>
            <a:r>
              <a:rPr lang="en-US" sz="2000" spc="-60" dirty="0">
                <a:effectLst/>
                <a:latin typeface="Cambria" panose="02040503050406030204" pitchFamily="18" charset="0"/>
                <a:ea typeface="Cambria" panose="02040503050406030204" pitchFamily="18" charset="0"/>
                <a:cs typeface="Cambria" panose="02040503050406030204" pitchFamily="18" charset="0"/>
              </a:rPr>
              <a:t> </a:t>
            </a:r>
            <a:r>
              <a:rPr lang="en-US" sz="2000" spc="-5" dirty="0">
                <a:effectLst/>
                <a:latin typeface="Cambria" panose="02040503050406030204" pitchFamily="18" charset="0"/>
                <a:ea typeface="Cambria" panose="02040503050406030204" pitchFamily="18" charset="0"/>
                <a:cs typeface="Cambria" panose="02040503050406030204" pitchFamily="18" charset="0"/>
              </a:rPr>
              <a:t>from</a:t>
            </a:r>
            <a:r>
              <a:rPr lang="en-US" sz="2000" spc="-45" dirty="0">
                <a:effectLst/>
                <a:latin typeface="Cambria" panose="02040503050406030204" pitchFamily="18" charset="0"/>
                <a:ea typeface="Cambria" panose="02040503050406030204" pitchFamily="18" charset="0"/>
                <a:cs typeface="Cambria" panose="02040503050406030204" pitchFamily="18" charset="0"/>
              </a:rPr>
              <a:t> </a:t>
            </a:r>
            <a:r>
              <a:rPr lang="en-US" sz="2000" spc="-5" dirty="0">
                <a:effectLst/>
                <a:latin typeface="Cambria" panose="02040503050406030204" pitchFamily="18" charset="0"/>
                <a:ea typeface="Cambria" panose="02040503050406030204" pitchFamily="18" charset="0"/>
                <a:cs typeface="Cambria" panose="02040503050406030204" pitchFamily="18" charset="0"/>
              </a:rPr>
              <a:t>end-to-end.</a:t>
            </a:r>
            <a:r>
              <a:rPr lang="en-US" sz="2000" spc="-6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In</a:t>
            </a:r>
            <a:r>
              <a:rPr lang="en-US" sz="2000" spc="-50"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addition</a:t>
            </a:r>
            <a:r>
              <a:rPr lang="en-US" sz="2000" spc="-5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to</a:t>
            </a:r>
            <a:r>
              <a:rPr lang="en-US" sz="2000" spc="-4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providing</a:t>
            </a:r>
            <a:r>
              <a:rPr lang="en-US" sz="2000" spc="-40"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stabilization</a:t>
            </a:r>
            <a:r>
              <a:rPr lang="en-US" sz="2000" spc="-5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and</a:t>
            </a:r>
            <a:r>
              <a:rPr lang="en-US" sz="2000" spc="-50"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keeping</a:t>
            </a:r>
            <a:r>
              <a:rPr lang="en-US" sz="2000" spc="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the</a:t>
            </a:r>
            <a:r>
              <a:rPr lang="en-US" sz="2000" spc="-10"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sides</a:t>
            </a:r>
            <a:r>
              <a:rPr lang="en-US" sz="2000" spc="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of</a:t>
            </a:r>
            <a:r>
              <a:rPr lang="en-US" sz="2000" spc="-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the well</a:t>
            </a:r>
            <a:r>
              <a:rPr lang="en-US" sz="2000" spc="-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from</a:t>
            </a:r>
            <a:r>
              <a:rPr lang="en-US" sz="2000" spc="-10"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caving in</a:t>
            </a:r>
            <a:r>
              <a:rPr lang="en-US" sz="2000" spc="-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on</a:t>
            </a:r>
            <a:r>
              <a:rPr lang="en-US" sz="2000" spc="-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themselves,</a:t>
            </a:r>
            <a:r>
              <a:rPr lang="en-US" sz="2000" spc="-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casing</a:t>
            </a:r>
            <a:r>
              <a:rPr lang="en-US" sz="2000" spc="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protects the well</a:t>
            </a:r>
            <a:r>
              <a:rPr lang="en-US" sz="2000" spc="-20"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stream.</a:t>
            </a:r>
            <a:r>
              <a:rPr lang="en-US" sz="2000" dirty="0">
                <a:latin typeface="Cambria" panose="02040503050406030204" pitchFamily="18" charset="0"/>
                <a:ea typeface="Cambria" panose="02040503050406030204" pitchFamily="18" charset="0"/>
              </a:rPr>
              <a:t> </a:t>
            </a:r>
          </a:p>
          <a:p>
            <a:pPr marL="285750" indent="-285750">
              <a:buFont typeface="Arial" panose="020B0604020202020204" pitchFamily="34" charset="0"/>
              <a:buChar char="•"/>
            </a:pPr>
            <a:r>
              <a:rPr lang="en-US" sz="2000" dirty="0">
                <a:latin typeface="Cambria" panose="02040503050406030204" pitchFamily="18" charset="0"/>
                <a:ea typeface="Cambria" panose="02040503050406030204" pitchFamily="18" charset="0"/>
              </a:rPr>
              <a:t>Once the borehole has been drilled, it must be lined with UPVC casing. </a:t>
            </a:r>
          </a:p>
          <a:p>
            <a:pPr marL="285750" indent="-285750">
              <a:buFont typeface="Arial" panose="020B0604020202020204" pitchFamily="34" charset="0"/>
              <a:buChar char="•"/>
            </a:pPr>
            <a:r>
              <a:rPr lang="en-US" sz="2000" dirty="0">
                <a:latin typeface="Cambria" panose="02040503050406030204" pitchFamily="18" charset="0"/>
                <a:ea typeface="Cambria" panose="02040503050406030204" pitchFamily="18" charset="0"/>
              </a:rPr>
              <a:t>The casing process keeps the well open and protects the earth, similar to the efforts to protect groundwater.</a:t>
            </a:r>
          </a:p>
          <a:p>
            <a:r>
              <a:rPr lang="en-US" sz="2000" b="1" dirty="0">
                <a:solidFill>
                  <a:srgbClr val="0070C0"/>
                </a:solidFill>
                <a:latin typeface="Cambria" panose="02040503050406030204" pitchFamily="18" charset="0"/>
                <a:ea typeface="Cambria" panose="02040503050406030204" pitchFamily="18" charset="0"/>
              </a:rPr>
              <a:t>       </a:t>
            </a:r>
            <a:r>
              <a:rPr lang="en-US" sz="2000" b="1" u="sng" dirty="0">
                <a:solidFill>
                  <a:srgbClr val="0070C0"/>
                </a:solidFill>
                <a:latin typeface="Cambria" panose="02040503050406030204" pitchFamily="18" charset="0"/>
                <a:ea typeface="Cambria" panose="02040503050406030204" pitchFamily="18" charset="0"/>
              </a:rPr>
              <a:t>Well Development</a:t>
            </a:r>
            <a:r>
              <a:rPr lang="en-US" sz="2000" b="1" dirty="0">
                <a:solidFill>
                  <a:srgbClr val="0070C0"/>
                </a:solidFill>
                <a:latin typeface="Cambria" panose="02040503050406030204" pitchFamily="18" charset="0"/>
                <a:ea typeface="Cambria" panose="02040503050406030204" pitchFamily="18" charset="0"/>
              </a:rPr>
              <a:t>.</a:t>
            </a:r>
            <a:endParaRPr lang="en-US" sz="2000" b="1"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2000" dirty="0">
                <a:latin typeface="Cambria" panose="02040503050406030204" pitchFamily="18" charset="0"/>
                <a:ea typeface="Cambria" panose="02040503050406030204" pitchFamily="18" charset="0"/>
              </a:rPr>
              <a:t>Once the screen, pack, seals and backfill have been installed, the well is developed. </a:t>
            </a:r>
          </a:p>
          <a:p>
            <a:pPr marL="285750" indent="-285750">
              <a:buFont typeface="Arial" panose="020B0604020202020204" pitchFamily="34" charset="0"/>
              <a:buChar char="•"/>
            </a:pPr>
            <a:r>
              <a:rPr lang="en-US" sz="2000" dirty="0">
                <a:latin typeface="Cambria" panose="02040503050406030204" pitchFamily="18" charset="0"/>
                <a:ea typeface="Cambria" panose="02040503050406030204" pitchFamily="18" charset="0"/>
              </a:rPr>
              <a:t>This development aims at repairing the damage done to the aquifer during the course of drilling by removing clays and other additives from the borehole.</a:t>
            </a:r>
          </a:p>
          <a:p>
            <a:pPr marL="285750" indent="-285750">
              <a:buFont typeface="Arial" panose="020B0604020202020204" pitchFamily="34" charset="0"/>
              <a:buChar char="•"/>
            </a:pPr>
            <a:r>
              <a:rPr lang="en-US" sz="2000" dirty="0">
                <a:latin typeface="Cambria" panose="02040503050406030204" pitchFamily="18" charset="0"/>
                <a:ea typeface="Cambria" panose="02040503050406030204" pitchFamily="18" charset="0"/>
              </a:rPr>
              <a:t> This also alters the physical characteristics of aquifer around the screen and removes fine particles.</a:t>
            </a:r>
          </a:p>
          <a:p>
            <a:pPr marL="285750" indent="-285750">
              <a:buFont typeface="Arial" panose="020B0604020202020204" pitchFamily="34" charset="0"/>
              <a:buChar char="•"/>
            </a:pPr>
            <a:r>
              <a:rPr lang="en-US" sz="2000" dirty="0">
                <a:latin typeface="Cambria" panose="02040503050406030204" pitchFamily="18" charset="0"/>
                <a:ea typeface="Cambria" panose="02040503050406030204" pitchFamily="18" charset="0"/>
              </a:rPr>
              <a:t>The use of over pumping as a means of development is not advocated since it only increases permeability in zones which are already permeable.</a:t>
            </a:r>
          </a:p>
          <a:p>
            <a:pPr marL="285750" indent="-285750">
              <a:buFont typeface="Arial" panose="020B0604020202020204" pitchFamily="34" charset="0"/>
              <a:buChar char="•"/>
            </a:pPr>
            <a:r>
              <a:rPr lang="en-US" sz="2000" dirty="0">
                <a:latin typeface="Cambria" panose="02040503050406030204" pitchFamily="18" charset="0"/>
                <a:ea typeface="Cambria" panose="02040503050406030204" pitchFamily="18" charset="0"/>
              </a:rPr>
              <a:t> Instead, we recommend mechanical surging with a plunger or the use of air or water jetting which physically agitates the gravel pack and adjacent aquifer material. </a:t>
            </a:r>
          </a:p>
          <a:p>
            <a:endParaRPr lang="en-US" sz="2000" dirty="0">
              <a:latin typeface="Cambria" panose="02040503050406030204" pitchFamily="18" charset="0"/>
              <a:ea typeface="Cambria" panose="02040503050406030204" pitchFamily="18" charset="0"/>
            </a:endParaRPr>
          </a:p>
          <a:p>
            <a:endParaRPr lang="en-US" sz="2400" dirty="0"/>
          </a:p>
        </p:txBody>
      </p:sp>
      <p:sp>
        <p:nvSpPr>
          <p:cNvPr id="6" name="TextBox 5">
            <a:extLst>
              <a:ext uri="{FF2B5EF4-FFF2-40B4-BE49-F238E27FC236}">
                <a16:creationId xmlns:a16="http://schemas.microsoft.com/office/drawing/2014/main" id="{BCCF9250-2C30-99E0-8B38-D406DE0ABE33}"/>
              </a:ext>
            </a:extLst>
          </p:cNvPr>
          <p:cNvSpPr txBox="1"/>
          <p:nvPr/>
        </p:nvSpPr>
        <p:spPr>
          <a:xfrm>
            <a:off x="3428999" y="1344775"/>
            <a:ext cx="6096000" cy="461665"/>
          </a:xfrm>
          <a:prstGeom prst="rect">
            <a:avLst/>
          </a:prstGeom>
          <a:noFill/>
        </p:spPr>
        <p:txBody>
          <a:bodyPr wrap="square">
            <a:spAutoFit/>
          </a:bodyPr>
          <a:lstStyle/>
          <a:p>
            <a:r>
              <a:rPr lang="en-US" sz="2400" u="sng" dirty="0">
                <a:solidFill>
                  <a:schemeClr val="bg1"/>
                </a:solidFill>
                <a:latin typeface="Cambria" panose="02040503050406030204" pitchFamily="18" charset="0"/>
                <a:ea typeface="Cambria" panose="02040503050406030204" pitchFamily="18" charset="0"/>
              </a:rPr>
              <a:t>Well Casing</a:t>
            </a:r>
          </a:p>
        </p:txBody>
      </p:sp>
      <p:pic>
        <p:nvPicPr>
          <p:cNvPr id="7" name="Picture 6">
            <a:extLst>
              <a:ext uri="{FF2B5EF4-FFF2-40B4-BE49-F238E27FC236}">
                <a16:creationId xmlns:a16="http://schemas.microsoft.com/office/drawing/2014/main" id="{09D76C02-9240-7CA4-9FF6-35FEC1EC59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420814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E4A03A-CDA9-34D6-9CFE-C3F5C09B3FDE}"/>
              </a:ext>
            </a:extLst>
          </p:cNvPr>
          <p:cNvSpPr txBox="1"/>
          <p:nvPr/>
        </p:nvSpPr>
        <p:spPr>
          <a:xfrm>
            <a:off x="3496671" y="3446732"/>
            <a:ext cx="4213781" cy="1200329"/>
          </a:xfrm>
          <a:prstGeom prst="rect">
            <a:avLst/>
          </a:prstGeom>
          <a:noFill/>
        </p:spPr>
        <p:txBody>
          <a:bodyPr wrap="square" rtlCol="0">
            <a:spAutoFit/>
          </a:bodyPr>
          <a:lstStyle/>
          <a:p>
            <a:r>
              <a:rPr lang="en-US" sz="3600" dirty="0">
                <a:solidFill>
                  <a:schemeClr val="bg1"/>
                </a:solidFill>
                <a:latin typeface="Impact" panose="020B0806030902050204" pitchFamily="34" charset="0"/>
              </a:rPr>
              <a:t>OUR FOCUS:</a:t>
            </a:r>
            <a:endParaRPr lang="en-US" sz="3600" dirty="0">
              <a:solidFill>
                <a:schemeClr val="bg1"/>
              </a:solidFill>
            </a:endParaRPr>
          </a:p>
          <a:p>
            <a:r>
              <a:rPr lang="en-US" sz="3600" dirty="0" err="1">
                <a:solidFill>
                  <a:schemeClr val="bg1"/>
                </a:solidFill>
              </a:rPr>
              <a:t>dddd</a:t>
            </a:r>
            <a:endParaRPr lang="en-US" sz="3600" dirty="0">
              <a:solidFill>
                <a:schemeClr val="bg1"/>
              </a:solidFill>
            </a:endParaRPr>
          </a:p>
        </p:txBody>
      </p:sp>
      <p:pic>
        <p:nvPicPr>
          <p:cNvPr id="2" name="Picture 1">
            <a:extLst>
              <a:ext uri="{FF2B5EF4-FFF2-40B4-BE49-F238E27FC236}">
                <a16:creationId xmlns:a16="http://schemas.microsoft.com/office/drawing/2014/main" id="{E44A42B8-819B-A336-C045-28844CEBE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5" name="Picture 3">
            <a:extLst>
              <a:ext uri="{FF2B5EF4-FFF2-40B4-BE49-F238E27FC236}">
                <a16:creationId xmlns:a16="http://schemas.microsoft.com/office/drawing/2014/main" id="{7165545C-2F78-2E5D-6DCB-5A3A6D494C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399" y="1796143"/>
            <a:ext cx="4680858" cy="43760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6" name="Picture 4">
            <a:extLst>
              <a:ext uri="{FF2B5EF4-FFF2-40B4-BE49-F238E27FC236}">
                <a16:creationId xmlns:a16="http://schemas.microsoft.com/office/drawing/2014/main" id="{3E6239B7-5557-38A4-21C2-36B12F2885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8914" y="1839686"/>
            <a:ext cx="5236029" cy="438694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TextBox 4">
            <a:extLst>
              <a:ext uri="{FF2B5EF4-FFF2-40B4-BE49-F238E27FC236}">
                <a16:creationId xmlns:a16="http://schemas.microsoft.com/office/drawing/2014/main" id="{1B27933D-3244-DD29-D592-3A54BDD505CB}"/>
              </a:ext>
            </a:extLst>
          </p:cNvPr>
          <p:cNvSpPr txBox="1"/>
          <p:nvPr/>
        </p:nvSpPr>
        <p:spPr>
          <a:xfrm>
            <a:off x="968829" y="6216134"/>
            <a:ext cx="4626428" cy="584775"/>
          </a:xfrm>
          <a:prstGeom prst="rect">
            <a:avLst/>
          </a:prstGeom>
          <a:noFill/>
        </p:spPr>
        <p:txBody>
          <a:bodyPr wrap="square">
            <a:spAutoFit/>
          </a:bodyPr>
          <a:lstStyle/>
          <a:p>
            <a:pPr marL="298450" marR="0">
              <a:spcBef>
                <a:spcPts val="0"/>
              </a:spcBef>
              <a:spcAft>
                <a:spcPts val="0"/>
              </a:spcAft>
            </a:pPr>
            <a:r>
              <a:rPr lang="en-US" sz="1600" b="1" dirty="0">
                <a:solidFill>
                  <a:srgbClr val="0070C0"/>
                </a:solidFill>
                <a:latin typeface="Times New Roman" panose="02020603050405020304" pitchFamily="18" charset="0"/>
                <a:ea typeface="Times New Roman" panose="02020603050405020304" pitchFamily="18" charset="0"/>
              </a:rPr>
              <a:t>Drilling at Stamigold Biharamulo Monitoring Boreholes photos as shown.</a:t>
            </a:r>
            <a:endParaRPr lang="en-US" sz="1600" b="1" dirty="0">
              <a:solidFill>
                <a:srgbClr val="0070C0"/>
              </a:solidFill>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9831A7AA-842A-BBAE-02BA-966133905E11}"/>
              </a:ext>
            </a:extLst>
          </p:cNvPr>
          <p:cNvSpPr txBox="1"/>
          <p:nvPr/>
        </p:nvSpPr>
        <p:spPr>
          <a:xfrm>
            <a:off x="3396343" y="746060"/>
            <a:ext cx="8088086" cy="830997"/>
          </a:xfrm>
          <a:prstGeom prst="rect">
            <a:avLst/>
          </a:prstGeom>
          <a:noFill/>
        </p:spPr>
        <p:txBody>
          <a:bodyPr wrap="square">
            <a:spAutoFit/>
          </a:bodyPr>
          <a:lstStyle/>
          <a:p>
            <a:r>
              <a:rPr lang="en-US" sz="2400" u="sng" dirty="0">
                <a:solidFill>
                  <a:schemeClr val="bg1"/>
                </a:solidFill>
                <a:latin typeface="Cambria" panose="02040503050406030204" pitchFamily="18" charset="0"/>
                <a:ea typeface="Cambria" panose="02040503050406030204" pitchFamily="18" charset="0"/>
              </a:rPr>
              <a:t>Borehole Drilling and Development  photos of some of our projects.</a:t>
            </a:r>
          </a:p>
        </p:txBody>
      </p:sp>
      <p:sp>
        <p:nvSpPr>
          <p:cNvPr id="7" name="TextBox 6">
            <a:extLst>
              <a:ext uri="{FF2B5EF4-FFF2-40B4-BE49-F238E27FC236}">
                <a16:creationId xmlns:a16="http://schemas.microsoft.com/office/drawing/2014/main" id="{43906904-E541-18B3-0880-5B03CBC5B74D}"/>
              </a:ext>
            </a:extLst>
          </p:cNvPr>
          <p:cNvSpPr txBox="1"/>
          <p:nvPr/>
        </p:nvSpPr>
        <p:spPr>
          <a:xfrm>
            <a:off x="5889170" y="6248791"/>
            <a:ext cx="5921829" cy="584775"/>
          </a:xfrm>
          <a:prstGeom prst="rect">
            <a:avLst/>
          </a:prstGeom>
          <a:noFill/>
        </p:spPr>
        <p:txBody>
          <a:bodyPr wrap="square">
            <a:spAutoFit/>
          </a:bodyPr>
          <a:lstStyle/>
          <a:p>
            <a:pPr marL="298450" marR="0">
              <a:spcBef>
                <a:spcPts val="0"/>
              </a:spcBef>
              <a:spcAft>
                <a:spcPts val="0"/>
              </a:spcAft>
            </a:pPr>
            <a:r>
              <a:rPr lang="en-US" sz="1600" b="1" dirty="0">
                <a:solidFill>
                  <a:srgbClr val="0070C0"/>
                </a:solidFill>
                <a:latin typeface="Times New Roman" panose="02020603050405020304" pitchFamily="18" charset="0"/>
                <a:ea typeface="Times New Roman" panose="02020603050405020304" pitchFamily="18" charset="0"/>
              </a:rPr>
              <a:t>Drilling at Ruwasa Misenyi  water project, Boreholes photos as shown</a:t>
            </a:r>
            <a:r>
              <a:rPr lang="en-US" sz="1400" b="1" dirty="0">
                <a:solidFill>
                  <a:srgbClr val="0070C0"/>
                </a:solidFill>
                <a:latin typeface="Times New Roman" panose="02020603050405020304" pitchFamily="18" charset="0"/>
                <a:ea typeface="Times New Roman" panose="02020603050405020304" pitchFamily="18" charset="0"/>
              </a:rPr>
              <a:t>.</a:t>
            </a:r>
            <a:endParaRPr lang="en-US" sz="14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87000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9F9508C-D3EA-FEC5-D186-BBCDB7B3E9FA}"/>
              </a:ext>
            </a:extLst>
          </p:cNvPr>
          <p:cNvSpPr txBox="1"/>
          <p:nvPr/>
        </p:nvSpPr>
        <p:spPr>
          <a:xfrm>
            <a:off x="3396343" y="746060"/>
            <a:ext cx="8088086" cy="830997"/>
          </a:xfrm>
          <a:prstGeom prst="rect">
            <a:avLst/>
          </a:prstGeom>
          <a:noFill/>
        </p:spPr>
        <p:txBody>
          <a:bodyPr wrap="square">
            <a:spAutoFit/>
          </a:bodyPr>
          <a:lstStyle/>
          <a:p>
            <a:r>
              <a:rPr lang="en-US" sz="2400" u="sng" dirty="0">
                <a:solidFill>
                  <a:schemeClr val="bg1"/>
                </a:solidFill>
                <a:latin typeface="Cambria" panose="02040503050406030204" pitchFamily="18" charset="0"/>
                <a:ea typeface="Cambria" panose="02040503050406030204" pitchFamily="18" charset="0"/>
              </a:rPr>
              <a:t> Upvc Installation Borehole design in our completion Reports, photos of some of our projects.</a:t>
            </a:r>
          </a:p>
        </p:txBody>
      </p:sp>
      <p:sp>
        <p:nvSpPr>
          <p:cNvPr id="88" name="Text Box 85">
            <a:extLst>
              <a:ext uri="{FF2B5EF4-FFF2-40B4-BE49-F238E27FC236}">
                <a16:creationId xmlns:a16="http://schemas.microsoft.com/office/drawing/2014/main" id="{1B9E6CA6-B070-7B00-A806-F3FDAB160957}"/>
              </a:ext>
            </a:extLst>
          </p:cNvPr>
          <p:cNvSpPr txBox="1">
            <a:spLocks noChangeArrowheads="1"/>
          </p:cNvSpPr>
          <p:nvPr/>
        </p:nvSpPr>
        <p:spPr bwMode="auto">
          <a:xfrm>
            <a:off x="3927475" y="-92075"/>
            <a:ext cx="800100" cy="171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4262" name="Picture 166">
            <a:extLst>
              <a:ext uri="{FF2B5EF4-FFF2-40B4-BE49-F238E27FC236}">
                <a16:creationId xmlns:a16="http://schemas.microsoft.com/office/drawing/2014/main" id="{F3037544-8F4A-A52C-F5FE-1532C7B1D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5246" y="1775424"/>
            <a:ext cx="7214461" cy="461589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69" name="Picture 168">
            <a:extLst>
              <a:ext uri="{FF2B5EF4-FFF2-40B4-BE49-F238E27FC236}">
                <a16:creationId xmlns:a16="http://schemas.microsoft.com/office/drawing/2014/main" id="{9E7357D7-63EE-5F87-38B7-BE22D2C19F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70" name="TextBox 169">
            <a:extLst>
              <a:ext uri="{FF2B5EF4-FFF2-40B4-BE49-F238E27FC236}">
                <a16:creationId xmlns:a16="http://schemas.microsoft.com/office/drawing/2014/main" id="{FE322759-9F3B-B8C1-2B49-7C8BC11F1CAC}"/>
              </a:ext>
            </a:extLst>
          </p:cNvPr>
          <p:cNvSpPr txBox="1"/>
          <p:nvPr/>
        </p:nvSpPr>
        <p:spPr>
          <a:xfrm>
            <a:off x="760781" y="1845039"/>
            <a:ext cx="4667097" cy="3323987"/>
          </a:xfrm>
          <a:prstGeom prst="rect">
            <a:avLst/>
          </a:prstGeom>
          <a:noFill/>
        </p:spPr>
        <p:txBody>
          <a:bodyPr wrap="square">
            <a:spAutoFit/>
          </a:bodyPr>
          <a:lstStyle/>
          <a:p>
            <a:pPr marL="298450" marR="0">
              <a:spcBef>
                <a:spcPts val="0"/>
              </a:spcBef>
              <a:spcAft>
                <a:spcPts val="0"/>
              </a:spcAft>
            </a:pPr>
            <a:r>
              <a:rPr lang="en-US" sz="1400" b="1" u="sng" dirty="0">
                <a:solidFill>
                  <a:srgbClr val="0070C0"/>
                </a:solidFill>
                <a:latin typeface="Times New Roman" panose="02020603050405020304" pitchFamily="18" charset="0"/>
                <a:ea typeface="Times New Roman" panose="02020603050405020304" pitchFamily="18" charset="0"/>
              </a:rPr>
              <a:t>Our  Upvc chart installation  Borehole design Combined all data of the borehole drilling as follow</a:t>
            </a:r>
            <a:r>
              <a:rPr lang="en-US" sz="1400" b="1" dirty="0">
                <a:solidFill>
                  <a:srgbClr val="0070C0"/>
                </a:solidFill>
                <a:latin typeface="Times New Roman" panose="02020603050405020304" pitchFamily="18" charset="0"/>
                <a:ea typeface="Times New Roman" panose="02020603050405020304" pitchFamily="18" charset="0"/>
              </a:rPr>
              <a:t>,</a:t>
            </a:r>
          </a:p>
          <a:p>
            <a:pPr marL="584200" marR="0" indent="-285750">
              <a:spcBef>
                <a:spcPts val="0"/>
              </a:spcBef>
              <a:spcAft>
                <a:spcPts val="0"/>
              </a:spcAft>
              <a:buFont typeface="Arial" panose="020B0604020202020204" pitchFamily="34" charset="0"/>
              <a:buChar char="•"/>
            </a:pPr>
            <a:r>
              <a:rPr lang="en-US" sz="1400" b="1" dirty="0">
                <a:latin typeface="Times New Roman" panose="02020603050405020304" pitchFamily="18" charset="0"/>
                <a:ea typeface="Times New Roman" panose="02020603050405020304" pitchFamily="18" charset="0"/>
              </a:rPr>
              <a:t>Drilling Diameter</a:t>
            </a:r>
          </a:p>
          <a:p>
            <a:pPr marL="584200" marR="0" indent="-285750">
              <a:spcBef>
                <a:spcPts val="0"/>
              </a:spcBef>
              <a:spcAft>
                <a:spcPts val="0"/>
              </a:spcAft>
              <a:buFont typeface="Arial" panose="020B0604020202020204" pitchFamily="34" charset="0"/>
              <a:buChar char="•"/>
            </a:pPr>
            <a:r>
              <a:rPr lang="en-US" sz="1400" b="1" dirty="0">
                <a:effectLst/>
                <a:latin typeface="Times New Roman" panose="02020603050405020304" pitchFamily="18" charset="0"/>
                <a:ea typeface="Times New Roman" panose="02020603050405020304" pitchFamily="18" charset="0"/>
              </a:rPr>
              <a:t>Reaming Diameter and depth,</a:t>
            </a:r>
          </a:p>
          <a:p>
            <a:pPr marL="584200" marR="0" indent="-285750">
              <a:spcBef>
                <a:spcPts val="0"/>
              </a:spcBef>
              <a:spcAft>
                <a:spcPts val="0"/>
              </a:spcAft>
              <a:buFont typeface="Arial" panose="020B0604020202020204" pitchFamily="34" charset="0"/>
              <a:buChar char="•"/>
            </a:pPr>
            <a:r>
              <a:rPr lang="en-US" sz="1400" b="1" dirty="0">
                <a:latin typeface="Times New Roman" panose="02020603050405020304" pitchFamily="18" charset="0"/>
                <a:ea typeface="Times New Roman" panose="02020603050405020304" pitchFamily="18" charset="0"/>
              </a:rPr>
              <a:t>Temporary casing installed  depth and size,</a:t>
            </a:r>
          </a:p>
          <a:p>
            <a:pPr marL="584200" marR="0" indent="-285750">
              <a:spcBef>
                <a:spcPts val="0"/>
              </a:spcBef>
              <a:spcAft>
                <a:spcPts val="0"/>
              </a:spcAft>
              <a:buFont typeface="Arial" panose="020B0604020202020204" pitchFamily="34" charset="0"/>
              <a:buChar char="•"/>
            </a:pPr>
            <a:r>
              <a:rPr lang="en-US" sz="1400" b="1" dirty="0">
                <a:effectLst/>
                <a:latin typeface="Times New Roman" panose="02020603050405020304" pitchFamily="18" charset="0"/>
                <a:ea typeface="Times New Roman" panose="02020603050405020304" pitchFamily="18" charset="0"/>
              </a:rPr>
              <a:t>Soil/rock sample lithology and color.</a:t>
            </a:r>
          </a:p>
          <a:p>
            <a:pPr marL="584200" marR="0" indent="-285750">
              <a:spcBef>
                <a:spcPts val="0"/>
              </a:spcBef>
              <a:spcAft>
                <a:spcPts val="0"/>
              </a:spcAft>
              <a:buFont typeface="Arial" panose="020B0604020202020204" pitchFamily="34" charset="0"/>
              <a:buChar char="•"/>
            </a:pPr>
            <a:r>
              <a:rPr lang="en-US" sz="1400" b="1" dirty="0">
                <a:latin typeface="Times New Roman" panose="02020603050405020304" pitchFamily="18" charset="0"/>
                <a:ea typeface="Times New Roman" panose="02020603050405020304" pitchFamily="18" charset="0"/>
              </a:rPr>
              <a:t>All place weathered formation and All aquifer strike..</a:t>
            </a:r>
          </a:p>
          <a:p>
            <a:pPr marL="584200" marR="0" indent="-285750">
              <a:spcBef>
                <a:spcPts val="0"/>
              </a:spcBef>
              <a:spcAft>
                <a:spcPts val="0"/>
              </a:spcAft>
              <a:buFont typeface="Arial" panose="020B0604020202020204" pitchFamily="34" charset="0"/>
              <a:buChar char="•"/>
            </a:pPr>
            <a:r>
              <a:rPr lang="en-US" sz="1400" b="1" dirty="0">
                <a:effectLst/>
                <a:latin typeface="Times New Roman" panose="02020603050405020304" pitchFamily="18" charset="0"/>
                <a:ea typeface="Times New Roman" panose="02020603050405020304" pitchFamily="18" charset="0"/>
              </a:rPr>
              <a:t>Upvc size installed</a:t>
            </a:r>
          </a:p>
          <a:p>
            <a:pPr marL="584200" marR="0" indent="-285750">
              <a:spcBef>
                <a:spcPts val="0"/>
              </a:spcBef>
              <a:spcAft>
                <a:spcPts val="0"/>
              </a:spcAft>
              <a:buFont typeface="Arial" panose="020B0604020202020204" pitchFamily="34" charset="0"/>
              <a:buChar char="•"/>
            </a:pPr>
            <a:r>
              <a:rPr lang="en-US" sz="1400" b="1" dirty="0">
                <a:effectLst/>
                <a:latin typeface="Times New Roman" panose="02020603050405020304" pitchFamily="18" charset="0"/>
                <a:ea typeface="Times New Roman" panose="02020603050405020304" pitchFamily="18" charset="0"/>
              </a:rPr>
              <a:t>Upvc plain installed in me</a:t>
            </a:r>
            <a:r>
              <a:rPr lang="en-US" sz="1400" b="1" dirty="0">
                <a:latin typeface="Times New Roman" panose="02020603050405020304" pitchFamily="18" charset="0"/>
                <a:ea typeface="Times New Roman" panose="02020603050405020304" pitchFamily="18" charset="0"/>
              </a:rPr>
              <a:t>ters.</a:t>
            </a:r>
          </a:p>
          <a:p>
            <a:pPr marL="584200" marR="0" indent="-285750">
              <a:spcBef>
                <a:spcPts val="0"/>
              </a:spcBef>
              <a:spcAft>
                <a:spcPts val="0"/>
              </a:spcAft>
              <a:buFont typeface="Arial" panose="020B0604020202020204" pitchFamily="34" charset="0"/>
              <a:buChar char="•"/>
            </a:pPr>
            <a:r>
              <a:rPr lang="en-US" sz="1400" b="1" dirty="0">
                <a:latin typeface="Times New Roman" panose="02020603050405020304" pitchFamily="18" charset="0"/>
                <a:ea typeface="Times New Roman" panose="02020603050405020304" pitchFamily="18" charset="0"/>
              </a:rPr>
              <a:t>Upvc Slotted installed in meters</a:t>
            </a:r>
          </a:p>
          <a:p>
            <a:pPr marL="584200" marR="0" indent="-285750">
              <a:spcBef>
                <a:spcPts val="0"/>
              </a:spcBef>
              <a:spcAft>
                <a:spcPts val="0"/>
              </a:spcAft>
              <a:buFont typeface="Arial" panose="020B0604020202020204" pitchFamily="34" charset="0"/>
              <a:buChar char="•"/>
            </a:pPr>
            <a:r>
              <a:rPr lang="en-US" sz="1400" b="1" dirty="0">
                <a:effectLst/>
                <a:latin typeface="Times New Roman" panose="02020603050405020304" pitchFamily="18" charset="0"/>
                <a:ea typeface="Times New Roman" panose="02020603050405020304" pitchFamily="18" charset="0"/>
              </a:rPr>
              <a:t>Gravel size </a:t>
            </a:r>
            <a:r>
              <a:rPr lang="en-US" sz="1400" b="1" dirty="0">
                <a:latin typeface="Times New Roman" panose="02020603050405020304" pitchFamily="18" charset="0"/>
                <a:ea typeface="Times New Roman" panose="02020603050405020304" pitchFamily="18" charset="0"/>
              </a:rPr>
              <a:t>pack in mm and quantity.</a:t>
            </a:r>
          </a:p>
          <a:p>
            <a:pPr marL="584200" marR="0" indent="-285750">
              <a:spcBef>
                <a:spcPts val="0"/>
              </a:spcBef>
              <a:spcAft>
                <a:spcPts val="0"/>
              </a:spcAft>
              <a:buFont typeface="Arial" panose="020B0604020202020204" pitchFamily="34" charset="0"/>
              <a:buChar char="•"/>
            </a:pPr>
            <a:r>
              <a:rPr lang="en-US" sz="1400" b="1" dirty="0">
                <a:latin typeface="Times New Roman" panose="02020603050405020304" pitchFamily="18" charset="0"/>
                <a:ea typeface="Times New Roman" panose="02020603050405020304" pitchFamily="18" charset="0"/>
              </a:rPr>
              <a:t>Development of the borehole.</a:t>
            </a:r>
          </a:p>
          <a:p>
            <a:pPr marL="584200" marR="0" indent="-285750">
              <a:spcBef>
                <a:spcPts val="0"/>
              </a:spcBef>
              <a:spcAft>
                <a:spcPts val="0"/>
              </a:spcAft>
              <a:buFont typeface="Arial" panose="020B0604020202020204" pitchFamily="34" charset="0"/>
              <a:buChar char="•"/>
            </a:pPr>
            <a:r>
              <a:rPr lang="en-US" sz="1400" b="1" dirty="0">
                <a:effectLst/>
                <a:latin typeface="Times New Roman" panose="02020603050405020304" pitchFamily="18" charset="0"/>
                <a:ea typeface="Times New Roman" panose="02020603050405020304" pitchFamily="18" charset="0"/>
              </a:rPr>
              <a:t>Blow yield or V notch test ,to measure water yield. </a:t>
            </a:r>
          </a:p>
          <a:p>
            <a:pPr marL="584200" marR="0" indent="-285750">
              <a:spcBef>
                <a:spcPts val="0"/>
              </a:spcBef>
              <a:spcAft>
                <a:spcPts val="0"/>
              </a:spcAft>
              <a:buFont typeface="Arial" panose="020B0604020202020204" pitchFamily="34" charset="0"/>
              <a:buChar char="•"/>
            </a:pPr>
            <a:endParaRPr lang="en-US" sz="1400" b="1" dirty="0">
              <a:solidFill>
                <a:srgbClr val="0070C0"/>
              </a:solidFill>
              <a:effectLst/>
              <a:latin typeface="Times New Roman" panose="02020603050405020304" pitchFamily="18" charset="0"/>
              <a:ea typeface="Times New Roman" panose="02020603050405020304" pitchFamily="18" charset="0"/>
            </a:endParaRPr>
          </a:p>
        </p:txBody>
      </p:sp>
      <p:sp>
        <p:nvSpPr>
          <p:cNvPr id="171" name="TextBox 170">
            <a:extLst>
              <a:ext uri="{FF2B5EF4-FFF2-40B4-BE49-F238E27FC236}">
                <a16:creationId xmlns:a16="http://schemas.microsoft.com/office/drawing/2014/main" id="{F553EB17-248E-D8A3-7156-6976EAB7EE59}"/>
              </a:ext>
            </a:extLst>
          </p:cNvPr>
          <p:cNvSpPr txBox="1"/>
          <p:nvPr/>
        </p:nvSpPr>
        <p:spPr>
          <a:xfrm>
            <a:off x="5889170" y="6248791"/>
            <a:ext cx="5921829" cy="338554"/>
          </a:xfrm>
          <a:prstGeom prst="rect">
            <a:avLst/>
          </a:prstGeom>
          <a:noFill/>
        </p:spPr>
        <p:txBody>
          <a:bodyPr wrap="square">
            <a:spAutoFit/>
          </a:bodyPr>
          <a:lstStyle/>
          <a:p>
            <a:pPr marL="298450" marR="0">
              <a:spcBef>
                <a:spcPts val="0"/>
              </a:spcBef>
              <a:spcAft>
                <a:spcPts val="0"/>
              </a:spcAft>
            </a:pPr>
            <a:r>
              <a:rPr lang="en-US" sz="1600" b="1" dirty="0">
                <a:solidFill>
                  <a:srgbClr val="0070C0"/>
                </a:solidFill>
                <a:effectLst/>
                <a:latin typeface="Times New Roman" panose="02020603050405020304" pitchFamily="18" charset="0"/>
                <a:ea typeface="Times New Roman" panose="02020603050405020304" pitchFamily="18" charset="0"/>
              </a:rPr>
              <a:t>Photo s</a:t>
            </a:r>
            <a:r>
              <a:rPr lang="en-US" sz="1600" b="1" dirty="0">
                <a:solidFill>
                  <a:srgbClr val="0070C0"/>
                </a:solidFill>
                <a:latin typeface="Times New Roman" panose="02020603050405020304" pitchFamily="18" charset="0"/>
                <a:ea typeface="Times New Roman" panose="02020603050405020304" pitchFamily="18" charset="0"/>
              </a:rPr>
              <a:t>how example of Borehole Design of our project.</a:t>
            </a:r>
            <a:endParaRPr lang="en-US" sz="1400" b="1"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59873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E4A03A-CDA9-34D6-9CFE-C3F5C09B3FDE}"/>
              </a:ext>
            </a:extLst>
          </p:cNvPr>
          <p:cNvSpPr txBox="1"/>
          <p:nvPr/>
        </p:nvSpPr>
        <p:spPr>
          <a:xfrm>
            <a:off x="2537621" y="3079754"/>
            <a:ext cx="4213781" cy="1200329"/>
          </a:xfrm>
          <a:prstGeom prst="rect">
            <a:avLst/>
          </a:prstGeom>
          <a:noFill/>
        </p:spPr>
        <p:txBody>
          <a:bodyPr wrap="square" rtlCol="0">
            <a:spAutoFit/>
          </a:bodyPr>
          <a:lstStyle/>
          <a:p>
            <a:r>
              <a:rPr lang="en-US" sz="3600" dirty="0">
                <a:solidFill>
                  <a:schemeClr val="bg1"/>
                </a:solidFill>
                <a:latin typeface="Impact" panose="020B0806030902050204" pitchFamily="34" charset="0"/>
              </a:rPr>
              <a:t>OUR FOCUS:</a:t>
            </a:r>
            <a:endParaRPr lang="en-US" sz="3600" dirty="0">
              <a:solidFill>
                <a:schemeClr val="bg1"/>
              </a:solidFill>
            </a:endParaRPr>
          </a:p>
          <a:p>
            <a:endParaRPr lang="en-US" sz="3600" dirty="0">
              <a:solidFill>
                <a:schemeClr val="bg1"/>
              </a:solidFill>
            </a:endParaRPr>
          </a:p>
        </p:txBody>
      </p:sp>
      <p:pic>
        <p:nvPicPr>
          <p:cNvPr id="2" name="Picture 1">
            <a:extLst>
              <a:ext uri="{FF2B5EF4-FFF2-40B4-BE49-F238E27FC236}">
                <a16:creationId xmlns:a16="http://schemas.microsoft.com/office/drawing/2014/main" id="{895C0DC5-51BE-2AB6-312C-382DA89A3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TextBox 4">
            <a:extLst>
              <a:ext uri="{FF2B5EF4-FFF2-40B4-BE49-F238E27FC236}">
                <a16:creationId xmlns:a16="http://schemas.microsoft.com/office/drawing/2014/main" id="{829DDEBA-4D08-7305-CA8C-15ECC63955A6}"/>
              </a:ext>
            </a:extLst>
          </p:cNvPr>
          <p:cNvSpPr txBox="1"/>
          <p:nvPr/>
        </p:nvSpPr>
        <p:spPr>
          <a:xfrm>
            <a:off x="426203" y="1734453"/>
            <a:ext cx="11476495" cy="3431709"/>
          </a:xfrm>
          <a:prstGeom prst="rect">
            <a:avLst/>
          </a:prstGeom>
          <a:noFill/>
        </p:spPr>
        <p:txBody>
          <a:bodyPr wrap="square">
            <a:spAutoFit/>
          </a:bodyPr>
          <a:lstStyle/>
          <a:p>
            <a:pPr marL="0" marR="0">
              <a:lnSpc>
                <a:spcPts val="600"/>
              </a:lnSpc>
              <a:spcBef>
                <a:spcPts val="5"/>
              </a:spcBef>
              <a:spcAft>
                <a:spcPts val="0"/>
              </a:spcAft>
            </a:pPr>
            <a:endParaRPr lang="en-US" sz="1400" dirty="0">
              <a:effectLst/>
              <a:latin typeface="Times New Roman" panose="02020603050405020304" pitchFamily="18" charset="0"/>
              <a:ea typeface="Times New Roman" panose="02020603050405020304" pitchFamily="18" charset="0"/>
            </a:endParaRPr>
          </a:p>
          <a:p>
            <a:pPr marL="361950" marR="49530" indent="-285750" algn="just">
              <a:buFont typeface="Arial" panose="020B0604020202020204" pitchFamily="34" charset="0"/>
              <a:buChar char="•"/>
            </a:pPr>
            <a:r>
              <a:rPr lang="en-US" sz="1800" spc="15" dirty="0">
                <a:solidFill>
                  <a:srgbClr val="070707"/>
                </a:solidFill>
                <a:effectLst/>
                <a:latin typeface="Times New Roman" panose="02020603050405020304" pitchFamily="18" charset="0"/>
                <a:ea typeface="Times New Roman" panose="02020603050405020304" pitchFamily="18" charset="0"/>
              </a:rPr>
              <a:t>A</a:t>
            </a:r>
            <a:r>
              <a:rPr lang="en-US" sz="1800" spc="-40" dirty="0">
                <a:solidFill>
                  <a:srgbClr val="070707"/>
                </a:solidFill>
                <a:effectLst/>
                <a:latin typeface="Times New Roman" panose="02020603050405020304" pitchFamily="18" charset="0"/>
                <a:ea typeface="Times New Roman" panose="02020603050405020304" pitchFamily="18" charset="0"/>
              </a:rPr>
              <a:t>f</a:t>
            </a:r>
            <a:r>
              <a:rPr lang="en-US" sz="1800" spc="5" dirty="0">
                <a:solidFill>
                  <a:srgbClr val="070707"/>
                </a:solidFill>
                <a:effectLst/>
                <a:latin typeface="Times New Roman" panose="02020603050405020304" pitchFamily="18" charset="0"/>
                <a:ea typeface="Times New Roman" panose="02020603050405020304" pitchFamily="18" charset="0"/>
              </a:rPr>
              <a:t>te</a:t>
            </a:r>
            <a:r>
              <a:rPr lang="en-US" sz="1800" dirty="0">
                <a:solidFill>
                  <a:srgbClr val="070707"/>
                </a:solidFill>
                <a:effectLst/>
                <a:latin typeface="Times New Roman" panose="02020603050405020304" pitchFamily="18" charset="0"/>
                <a:ea typeface="Times New Roman" panose="02020603050405020304" pitchFamily="18" charset="0"/>
              </a:rPr>
              <a:t>r</a:t>
            </a:r>
            <a:r>
              <a:rPr lang="en-US" sz="1800" spc="130"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d</a:t>
            </a:r>
            <a:r>
              <a:rPr lang="en-US" sz="1800" spc="5" dirty="0">
                <a:solidFill>
                  <a:srgbClr val="070707"/>
                </a:solidFill>
                <a:effectLst/>
                <a:latin typeface="Times New Roman" panose="02020603050405020304" pitchFamily="18" charset="0"/>
                <a:ea typeface="Times New Roman" panose="02020603050405020304" pitchFamily="18" charset="0"/>
              </a:rPr>
              <a:t>evel</a:t>
            </a:r>
            <a:r>
              <a:rPr lang="en-US" sz="1800" spc="10" dirty="0">
                <a:solidFill>
                  <a:srgbClr val="070707"/>
                </a:solidFill>
                <a:effectLst/>
                <a:latin typeface="Times New Roman" panose="02020603050405020304" pitchFamily="18" charset="0"/>
                <a:ea typeface="Times New Roman" panose="02020603050405020304" pitchFamily="18" charset="0"/>
              </a:rPr>
              <a:t>o</a:t>
            </a:r>
            <a:r>
              <a:rPr lang="en-US" sz="1800" spc="5" dirty="0">
                <a:solidFill>
                  <a:srgbClr val="070707"/>
                </a:solidFill>
                <a:effectLst/>
                <a:latin typeface="Times New Roman" panose="02020603050405020304" pitchFamily="18" charset="0"/>
                <a:ea typeface="Times New Roman" panose="02020603050405020304" pitchFamily="18" charset="0"/>
              </a:rPr>
              <a:t>p</a:t>
            </a:r>
            <a:r>
              <a:rPr lang="en-US" sz="1800" spc="15" dirty="0">
                <a:solidFill>
                  <a:srgbClr val="070707"/>
                </a:solidFill>
                <a:effectLst/>
                <a:latin typeface="Times New Roman" panose="02020603050405020304" pitchFamily="18" charset="0"/>
                <a:ea typeface="Times New Roman" panose="02020603050405020304" pitchFamily="18" charset="0"/>
              </a:rPr>
              <a:t>m</a:t>
            </a:r>
            <a:r>
              <a:rPr lang="en-US" sz="1800" spc="5" dirty="0">
                <a:solidFill>
                  <a:srgbClr val="070707"/>
                </a:solidFill>
                <a:effectLst/>
                <a:latin typeface="Times New Roman" panose="02020603050405020304" pitchFamily="18" charset="0"/>
                <a:ea typeface="Times New Roman" panose="02020603050405020304" pitchFamily="18" charset="0"/>
              </a:rPr>
              <a:t>en</a:t>
            </a:r>
            <a:r>
              <a:rPr lang="en-US" sz="1800" dirty="0">
                <a:solidFill>
                  <a:srgbClr val="070707"/>
                </a:solidFill>
                <a:effectLst/>
                <a:latin typeface="Times New Roman" panose="02020603050405020304" pitchFamily="18" charset="0"/>
                <a:ea typeface="Times New Roman" panose="02020603050405020304" pitchFamily="18" charset="0"/>
              </a:rPr>
              <a:t>t</a:t>
            </a:r>
            <a:r>
              <a:rPr lang="en-US" sz="1800" spc="4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a</a:t>
            </a:r>
            <a:r>
              <a:rPr lang="en-US" sz="1800" spc="10" dirty="0">
                <a:solidFill>
                  <a:srgbClr val="070707"/>
                </a:solidFill>
                <a:effectLst/>
                <a:latin typeface="Times New Roman" panose="02020603050405020304" pitchFamily="18" charset="0"/>
                <a:ea typeface="Times New Roman" panose="02020603050405020304" pitchFamily="18" charset="0"/>
              </a:rPr>
              <a:t>n</a:t>
            </a:r>
            <a:r>
              <a:rPr lang="en-US" sz="1800" dirty="0">
                <a:solidFill>
                  <a:srgbClr val="070707"/>
                </a:solidFill>
                <a:effectLst/>
                <a:latin typeface="Times New Roman" panose="02020603050405020304" pitchFamily="18" charset="0"/>
                <a:ea typeface="Times New Roman" panose="02020603050405020304" pitchFamily="18" charset="0"/>
              </a:rPr>
              <a:t>d</a:t>
            </a:r>
            <a:r>
              <a:rPr lang="en-US" sz="1800" spc="160"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p</a:t>
            </a:r>
            <a:r>
              <a:rPr lang="en-US" sz="1800" spc="5" dirty="0">
                <a:solidFill>
                  <a:srgbClr val="070707"/>
                </a:solidFill>
                <a:effectLst/>
                <a:latin typeface="Times New Roman" panose="02020603050405020304" pitchFamily="18" charset="0"/>
                <a:ea typeface="Times New Roman" panose="02020603050405020304" pitchFamily="18" charset="0"/>
              </a:rPr>
              <a:t>re</a:t>
            </a:r>
            <a:r>
              <a:rPr lang="en-US" sz="1800" dirty="0">
                <a:solidFill>
                  <a:srgbClr val="070707"/>
                </a:solidFill>
                <a:effectLst/>
                <a:latin typeface="Times New Roman" panose="02020603050405020304" pitchFamily="18" charset="0"/>
                <a:ea typeface="Times New Roman" panose="02020603050405020304" pitchFamily="18" charset="0"/>
              </a:rPr>
              <a:t>l</a:t>
            </a:r>
            <a:r>
              <a:rPr lang="en-US" sz="1800" spc="10" dirty="0">
                <a:solidFill>
                  <a:srgbClr val="070707"/>
                </a:solidFill>
                <a:effectLst/>
                <a:latin typeface="Times New Roman" panose="02020603050405020304" pitchFamily="18" charset="0"/>
                <a:ea typeface="Times New Roman" panose="02020603050405020304" pitchFamily="18" charset="0"/>
              </a:rPr>
              <a:t>i</a:t>
            </a:r>
            <a:r>
              <a:rPr lang="en-US" sz="1800" spc="15" dirty="0">
                <a:solidFill>
                  <a:srgbClr val="070707"/>
                </a:solidFill>
                <a:effectLst/>
                <a:latin typeface="Times New Roman" panose="02020603050405020304" pitchFamily="18" charset="0"/>
                <a:ea typeface="Times New Roman" panose="02020603050405020304" pitchFamily="18" charset="0"/>
              </a:rPr>
              <a:t>m</a:t>
            </a:r>
            <a:r>
              <a:rPr lang="en-US" sz="1800" spc="5" dirty="0">
                <a:solidFill>
                  <a:srgbClr val="070707"/>
                </a:solidFill>
                <a:effectLst/>
                <a:latin typeface="Times New Roman" panose="02020603050405020304" pitchFamily="18" charset="0"/>
                <a:ea typeface="Times New Roman" panose="02020603050405020304" pitchFamily="18" charset="0"/>
              </a:rPr>
              <a:t>i</a:t>
            </a:r>
            <a:r>
              <a:rPr lang="en-US" sz="1800" spc="10" dirty="0">
                <a:solidFill>
                  <a:srgbClr val="070707"/>
                </a:solidFill>
                <a:effectLst/>
                <a:latin typeface="Times New Roman" panose="02020603050405020304" pitchFamily="18" charset="0"/>
                <a:ea typeface="Times New Roman" panose="02020603050405020304" pitchFamily="18" charset="0"/>
              </a:rPr>
              <a:t>n</a:t>
            </a:r>
            <a:r>
              <a:rPr lang="en-US" sz="1800" spc="5" dirty="0">
                <a:solidFill>
                  <a:srgbClr val="070707"/>
                </a:solidFill>
                <a:effectLst/>
                <a:latin typeface="Times New Roman" panose="02020603050405020304" pitchFamily="18" charset="0"/>
                <a:ea typeface="Times New Roman" panose="02020603050405020304" pitchFamily="18" charset="0"/>
              </a:rPr>
              <a:t>ar</a:t>
            </a:r>
            <a:r>
              <a:rPr lang="en-US" sz="1800" dirty="0">
                <a:solidFill>
                  <a:srgbClr val="070707"/>
                </a:solidFill>
                <a:effectLst/>
                <a:latin typeface="Times New Roman" panose="02020603050405020304" pitchFamily="18" charset="0"/>
                <a:ea typeface="Times New Roman" panose="02020603050405020304" pitchFamily="18" charset="0"/>
              </a:rPr>
              <a:t>y</a:t>
            </a:r>
            <a:r>
              <a:rPr lang="en-US" sz="1800" spc="2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tests</a:t>
            </a:r>
            <a:r>
              <a:rPr lang="en-US" sz="1800" dirty="0">
                <a:solidFill>
                  <a:srgbClr val="070707"/>
                </a:solidFill>
                <a:effectLst/>
                <a:latin typeface="Times New Roman" panose="02020603050405020304" pitchFamily="18" charset="0"/>
                <a:ea typeface="Times New Roman" panose="02020603050405020304" pitchFamily="18" charset="0"/>
              </a:rPr>
              <a:t>,</a:t>
            </a:r>
            <a:r>
              <a:rPr lang="en-US" sz="1800" spc="110" dirty="0">
                <a:solidFill>
                  <a:srgbClr val="070707"/>
                </a:solidFill>
                <a:effectLst/>
                <a:latin typeface="Times New Roman" panose="02020603050405020304" pitchFamily="18" charset="0"/>
                <a:ea typeface="Times New Roman" panose="02020603050405020304" pitchFamily="18" charset="0"/>
              </a:rPr>
              <a:t> </a:t>
            </a:r>
            <a:r>
              <a:rPr lang="en-US" sz="1800" dirty="0">
                <a:solidFill>
                  <a:srgbClr val="070707"/>
                </a:solidFill>
                <a:effectLst/>
                <a:latin typeface="Times New Roman" panose="02020603050405020304" pitchFamily="18" charset="0"/>
                <a:ea typeface="Times New Roman" panose="02020603050405020304" pitchFamily="18" charset="0"/>
              </a:rPr>
              <a:t>a</a:t>
            </a:r>
            <a:r>
              <a:rPr lang="en-US" sz="1800" spc="3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l</a:t>
            </a:r>
            <a:r>
              <a:rPr lang="en-US" sz="1800" spc="10" dirty="0">
                <a:solidFill>
                  <a:srgbClr val="070707"/>
                </a:solidFill>
                <a:effectLst/>
                <a:latin typeface="Times New Roman" panose="02020603050405020304" pitchFamily="18" charset="0"/>
                <a:ea typeface="Times New Roman" panose="02020603050405020304" pitchFamily="18" charset="0"/>
              </a:rPr>
              <a:t>o</a:t>
            </a:r>
            <a:r>
              <a:rPr lang="en-US" sz="1800" spc="5" dirty="0">
                <a:solidFill>
                  <a:srgbClr val="070707"/>
                </a:solidFill>
                <a:effectLst/>
                <a:latin typeface="Times New Roman" panose="02020603050405020304" pitchFamily="18" charset="0"/>
                <a:ea typeface="Times New Roman" panose="02020603050405020304" pitchFamily="18" charset="0"/>
              </a:rPr>
              <a:t>n</a:t>
            </a:r>
            <a:r>
              <a:rPr lang="en-US" sz="1800" spc="10" dirty="0">
                <a:solidFill>
                  <a:srgbClr val="070707"/>
                </a:solidFill>
                <a:effectLst/>
                <a:latin typeface="Times New Roman" panose="02020603050405020304" pitchFamily="18" charset="0"/>
                <a:ea typeface="Times New Roman" panose="02020603050405020304" pitchFamily="18" charset="0"/>
              </a:rPr>
              <a:t>g</a:t>
            </a:r>
            <a:r>
              <a:rPr lang="en-US" sz="1800" spc="5" dirty="0">
                <a:solidFill>
                  <a:srgbClr val="070707"/>
                </a:solidFill>
                <a:effectLst/>
                <a:latin typeface="Times New Roman" panose="02020603050405020304" pitchFamily="18" charset="0"/>
                <a:ea typeface="Times New Roman" panose="02020603050405020304" pitchFamily="18" charset="0"/>
              </a:rPr>
              <a:t>-</a:t>
            </a:r>
            <a:r>
              <a:rPr lang="en-US" sz="1800" spc="10" dirty="0">
                <a:solidFill>
                  <a:srgbClr val="070707"/>
                </a:solidFill>
                <a:effectLst/>
                <a:latin typeface="Times New Roman" panose="02020603050405020304" pitchFamily="18" charset="0"/>
                <a:ea typeface="Times New Roman" panose="02020603050405020304" pitchFamily="18" charset="0"/>
              </a:rPr>
              <a:t>d</a:t>
            </a:r>
            <a:r>
              <a:rPr lang="en-US" sz="1800" dirty="0">
                <a:solidFill>
                  <a:srgbClr val="070707"/>
                </a:solidFill>
                <a:effectLst/>
                <a:latin typeface="Times New Roman" panose="02020603050405020304" pitchFamily="18" charset="0"/>
                <a:ea typeface="Times New Roman" panose="02020603050405020304" pitchFamily="18" charset="0"/>
              </a:rPr>
              <a:t>u</a:t>
            </a:r>
            <a:r>
              <a:rPr lang="en-US" sz="1800" spc="10" dirty="0">
                <a:solidFill>
                  <a:srgbClr val="070707"/>
                </a:solidFill>
                <a:effectLst/>
                <a:latin typeface="Times New Roman" panose="02020603050405020304" pitchFamily="18" charset="0"/>
                <a:ea typeface="Times New Roman" panose="02020603050405020304" pitchFamily="18" charset="0"/>
              </a:rPr>
              <a:t>r</a:t>
            </a:r>
            <a:r>
              <a:rPr lang="en-US" sz="1800" spc="5" dirty="0">
                <a:solidFill>
                  <a:srgbClr val="070707"/>
                </a:solidFill>
                <a:effectLst/>
                <a:latin typeface="Times New Roman" panose="02020603050405020304" pitchFamily="18" charset="0"/>
                <a:ea typeface="Times New Roman" panose="02020603050405020304" pitchFamily="18" charset="0"/>
              </a:rPr>
              <a:t>ati</a:t>
            </a:r>
            <a:r>
              <a:rPr lang="en-US" sz="1800" spc="10" dirty="0">
                <a:solidFill>
                  <a:srgbClr val="070707"/>
                </a:solidFill>
                <a:effectLst/>
                <a:latin typeface="Times New Roman" panose="02020603050405020304" pitchFamily="18" charset="0"/>
                <a:ea typeface="Times New Roman" panose="02020603050405020304" pitchFamily="18" charset="0"/>
              </a:rPr>
              <a:t>o</a:t>
            </a:r>
            <a:r>
              <a:rPr lang="en-US" sz="1800" dirty="0">
                <a:solidFill>
                  <a:srgbClr val="070707"/>
                </a:solidFill>
                <a:effectLst/>
                <a:latin typeface="Times New Roman" panose="02020603050405020304" pitchFamily="18" charset="0"/>
                <a:ea typeface="Times New Roman" panose="02020603050405020304" pitchFamily="18" charset="0"/>
              </a:rPr>
              <a:t>n</a:t>
            </a:r>
            <a:r>
              <a:rPr lang="en-US" sz="1800" spc="65" dirty="0">
                <a:solidFill>
                  <a:srgbClr val="070707"/>
                </a:solidFill>
                <a:effectLst/>
                <a:latin typeface="Times New Roman" panose="02020603050405020304" pitchFamily="18" charset="0"/>
                <a:ea typeface="Times New Roman" panose="02020603050405020304" pitchFamily="18" charset="0"/>
              </a:rPr>
              <a:t> </a:t>
            </a:r>
            <a:r>
              <a:rPr lang="en-US" sz="1800" spc="15" dirty="0">
                <a:solidFill>
                  <a:srgbClr val="070707"/>
                </a:solidFill>
                <a:effectLst/>
                <a:latin typeface="Times New Roman" panose="02020603050405020304" pitchFamily="18" charset="0"/>
                <a:ea typeface="Times New Roman" panose="02020603050405020304" pitchFamily="18" charset="0"/>
              </a:rPr>
              <a:t>w</a:t>
            </a:r>
            <a:r>
              <a:rPr lang="en-US" sz="1800" spc="5" dirty="0">
                <a:solidFill>
                  <a:srgbClr val="070707"/>
                </a:solidFill>
                <a:effectLst/>
                <a:latin typeface="Times New Roman" panose="02020603050405020304" pitchFamily="18" charset="0"/>
                <a:ea typeface="Times New Roman" panose="02020603050405020304" pitchFamily="18" charset="0"/>
              </a:rPr>
              <a:t>e</a:t>
            </a:r>
            <a:r>
              <a:rPr lang="en-US" sz="1800" dirty="0">
                <a:solidFill>
                  <a:srgbClr val="070707"/>
                </a:solidFill>
                <a:effectLst/>
                <a:latin typeface="Times New Roman" panose="02020603050405020304" pitchFamily="18" charset="0"/>
                <a:ea typeface="Times New Roman" panose="02020603050405020304" pitchFamily="18" charset="0"/>
              </a:rPr>
              <a:t>ll</a:t>
            </a:r>
            <a:r>
              <a:rPr lang="en-US" sz="1800" spc="9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tes</a:t>
            </a:r>
            <a:r>
              <a:rPr lang="en-US" sz="1800" dirty="0">
                <a:solidFill>
                  <a:srgbClr val="070707"/>
                </a:solidFill>
                <a:effectLst/>
                <a:latin typeface="Times New Roman" panose="02020603050405020304" pitchFamily="18" charset="0"/>
                <a:ea typeface="Times New Roman" panose="02020603050405020304" pitchFamily="18" charset="0"/>
              </a:rPr>
              <a:t>t</a:t>
            </a:r>
            <a:r>
              <a:rPr lang="en-US" sz="1800" spc="20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i</a:t>
            </a:r>
            <a:r>
              <a:rPr lang="en-US" sz="1800" dirty="0">
                <a:solidFill>
                  <a:srgbClr val="070707"/>
                </a:solidFill>
                <a:effectLst/>
                <a:latin typeface="Times New Roman" panose="02020603050405020304" pitchFamily="18" charset="0"/>
                <a:ea typeface="Times New Roman" panose="02020603050405020304" pitchFamily="18" charset="0"/>
              </a:rPr>
              <a:t>s</a:t>
            </a:r>
            <a:r>
              <a:rPr lang="en-US" sz="1800" spc="45"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c</a:t>
            </a:r>
            <a:r>
              <a:rPr lang="en-US" sz="1800" spc="5" dirty="0">
                <a:solidFill>
                  <a:srgbClr val="070707"/>
                </a:solidFill>
                <a:effectLst/>
                <a:latin typeface="Times New Roman" panose="02020603050405020304" pitchFamily="18" charset="0"/>
                <a:ea typeface="Times New Roman" panose="02020603050405020304" pitchFamily="18" charset="0"/>
              </a:rPr>
              <a:t>arrie</a:t>
            </a:r>
            <a:r>
              <a:rPr lang="en-US" sz="1800" dirty="0">
                <a:solidFill>
                  <a:srgbClr val="070707"/>
                </a:solidFill>
                <a:effectLst/>
                <a:latin typeface="Times New Roman" panose="02020603050405020304" pitchFamily="18" charset="0"/>
                <a:ea typeface="Times New Roman" panose="02020603050405020304" pitchFamily="18" charset="0"/>
              </a:rPr>
              <a:t>d </a:t>
            </a:r>
            <a:r>
              <a:rPr lang="en-US" sz="1800" spc="3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ou</a:t>
            </a:r>
            <a:r>
              <a:rPr lang="en-US" sz="1800" dirty="0">
                <a:solidFill>
                  <a:srgbClr val="070707"/>
                </a:solidFill>
                <a:effectLst/>
                <a:latin typeface="Times New Roman" panose="02020603050405020304" pitchFamily="18" charset="0"/>
                <a:ea typeface="Times New Roman" panose="02020603050405020304" pitchFamily="18" charset="0"/>
              </a:rPr>
              <a:t>t.</a:t>
            </a:r>
            <a:r>
              <a:rPr lang="en-US" sz="1800" spc="70"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W</a:t>
            </a:r>
            <a:r>
              <a:rPr lang="en-US" sz="1800" spc="5" dirty="0">
                <a:solidFill>
                  <a:srgbClr val="070707"/>
                </a:solidFill>
                <a:effectLst/>
                <a:latin typeface="Times New Roman" panose="02020603050405020304" pitchFamily="18" charset="0"/>
                <a:ea typeface="Times New Roman" panose="02020603050405020304" pitchFamily="18" charset="0"/>
              </a:rPr>
              <a:t>e</a:t>
            </a:r>
            <a:r>
              <a:rPr lang="en-US" sz="1800" dirty="0">
                <a:solidFill>
                  <a:srgbClr val="070707"/>
                </a:solidFill>
                <a:effectLst/>
                <a:latin typeface="Times New Roman" panose="02020603050405020304" pitchFamily="18" charset="0"/>
                <a:ea typeface="Times New Roman" panose="02020603050405020304" pitchFamily="18" charset="0"/>
              </a:rPr>
              <a:t>ll</a:t>
            </a:r>
            <a:r>
              <a:rPr lang="en-US" sz="1800" spc="-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test</a:t>
            </a:r>
            <a:r>
              <a:rPr lang="en-US" sz="1800" dirty="0">
                <a:solidFill>
                  <a:srgbClr val="070707"/>
                </a:solidFill>
                <a:effectLst/>
                <a:latin typeface="Times New Roman" panose="02020603050405020304" pitchFamily="18" charset="0"/>
                <a:ea typeface="Times New Roman" panose="02020603050405020304" pitchFamily="18" charset="0"/>
              </a:rPr>
              <a:t>s</a:t>
            </a:r>
            <a:r>
              <a:rPr lang="en-US" sz="1800" spc="6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hav</a:t>
            </a:r>
            <a:r>
              <a:rPr lang="en-US" sz="1800" dirty="0">
                <a:solidFill>
                  <a:srgbClr val="070707"/>
                </a:solidFill>
                <a:effectLst/>
                <a:latin typeface="Times New Roman" panose="02020603050405020304" pitchFamily="18" charset="0"/>
                <a:ea typeface="Times New Roman" panose="02020603050405020304" pitchFamily="18" charset="0"/>
              </a:rPr>
              <a:t>e</a:t>
            </a:r>
            <a:r>
              <a:rPr lang="en-US" sz="1800" spc="13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t</a:t>
            </a:r>
            <a:r>
              <a:rPr lang="en-US" sz="1800" dirty="0">
                <a:solidFill>
                  <a:srgbClr val="070707"/>
                </a:solidFill>
                <a:effectLst/>
                <a:latin typeface="Times New Roman" panose="02020603050405020304" pitchFamily="18" charset="0"/>
                <a:ea typeface="Times New Roman" panose="02020603050405020304" pitchFamily="18" charset="0"/>
              </a:rPr>
              <a:t>o </a:t>
            </a:r>
            <a:r>
              <a:rPr lang="en-US" sz="1800" spc="10" dirty="0">
                <a:solidFill>
                  <a:srgbClr val="070707"/>
                </a:solidFill>
                <a:effectLst/>
                <a:latin typeface="Times New Roman" panose="02020603050405020304" pitchFamily="18" charset="0"/>
                <a:ea typeface="Times New Roman" panose="02020603050405020304" pitchFamily="18" charset="0"/>
              </a:rPr>
              <a:t>b</a:t>
            </a:r>
            <a:r>
              <a:rPr lang="en-US" sz="1800" dirty="0">
                <a:solidFill>
                  <a:srgbClr val="070707"/>
                </a:solidFill>
                <a:effectLst/>
                <a:latin typeface="Times New Roman" panose="02020603050405020304" pitchFamily="18" charset="0"/>
                <a:ea typeface="Times New Roman" panose="02020603050405020304" pitchFamily="18" charset="0"/>
              </a:rPr>
              <a:t>e</a:t>
            </a:r>
            <a:r>
              <a:rPr lang="en-US" sz="1800" spc="215"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c</a:t>
            </a:r>
            <a:r>
              <a:rPr lang="en-US" sz="1800" spc="5" dirty="0">
                <a:solidFill>
                  <a:srgbClr val="070707"/>
                </a:solidFill>
                <a:effectLst/>
                <a:latin typeface="Times New Roman" panose="02020603050405020304" pitchFamily="18" charset="0"/>
                <a:ea typeface="Times New Roman" panose="02020603050405020304" pitchFamily="18" charset="0"/>
              </a:rPr>
              <a:t>arrie</a:t>
            </a:r>
            <a:r>
              <a:rPr lang="en-US" sz="1800" dirty="0">
                <a:solidFill>
                  <a:srgbClr val="070707"/>
                </a:solidFill>
                <a:effectLst/>
                <a:latin typeface="Times New Roman" panose="02020603050405020304" pitchFamily="18" charset="0"/>
                <a:ea typeface="Times New Roman" panose="02020603050405020304" pitchFamily="18" charset="0"/>
              </a:rPr>
              <a:t>d </a:t>
            </a:r>
            <a:r>
              <a:rPr lang="en-US" sz="1800" spc="130"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ou</a:t>
            </a:r>
            <a:r>
              <a:rPr lang="en-US" sz="1800" dirty="0">
                <a:solidFill>
                  <a:srgbClr val="070707"/>
                </a:solidFill>
                <a:effectLst/>
                <a:latin typeface="Times New Roman" panose="02020603050405020304" pitchFamily="18" charset="0"/>
                <a:ea typeface="Times New Roman" panose="02020603050405020304" pitchFamily="18" charset="0"/>
              </a:rPr>
              <a:t>t</a:t>
            </a:r>
            <a:r>
              <a:rPr lang="en-US" sz="1800" spc="22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o</a:t>
            </a:r>
            <a:r>
              <a:rPr lang="en-US" sz="1800" dirty="0">
                <a:solidFill>
                  <a:srgbClr val="070707"/>
                </a:solidFill>
                <a:effectLst/>
                <a:latin typeface="Times New Roman" panose="02020603050405020304" pitchFamily="18" charset="0"/>
                <a:ea typeface="Times New Roman" panose="02020603050405020304" pitchFamily="18" charset="0"/>
              </a:rPr>
              <a:t>n</a:t>
            </a:r>
            <a:r>
              <a:rPr lang="en-US" sz="1800" spc="18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a</a:t>
            </a:r>
            <a:r>
              <a:rPr lang="en-US" sz="1800" dirty="0">
                <a:solidFill>
                  <a:srgbClr val="070707"/>
                </a:solidFill>
                <a:effectLst/>
                <a:latin typeface="Times New Roman" panose="02020603050405020304" pitchFamily="18" charset="0"/>
                <a:ea typeface="Times New Roman" panose="02020603050405020304" pitchFamily="18" charset="0"/>
              </a:rPr>
              <a:t>ll</a:t>
            </a:r>
            <a:r>
              <a:rPr lang="en-US" sz="1800" spc="135"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n</a:t>
            </a:r>
            <a:r>
              <a:rPr lang="en-US" sz="1800" spc="5" dirty="0">
                <a:solidFill>
                  <a:srgbClr val="070707"/>
                </a:solidFill>
                <a:effectLst/>
                <a:latin typeface="Times New Roman" panose="02020603050405020304" pitchFamily="18" charset="0"/>
                <a:ea typeface="Times New Roman" panose="02020603050405020304" pitchFamily="18" charset="0"/>
              </a:rPr>
              <a:t>e</a:t>
            </a:r>
            <a:r>
              <a:rPr lang="en-US" sz="1800" spc="15" dirty="0">
                <a:solidFill>
                  <a:srgbClr val="070707"/>
                </a:solidFill>
                <a:effectLst/>
                <a:latin typeface="Times New Roman" panose="02020603050405020304" pitchFamily="18" charset="0"/>
                <a:ea typeface="Times New Roman" panose="02020603050405020304" pitchFamily="18" charset="0"/>
              </a:rPr>
              <a:t>w</a:t>
            </a:r>
            <a:r>
              <a:rPr lang="en-US" sz="1800" spc="5" dirty="0">
                <a:solidFill>
                  <a:srgbClr val="070707"/>
                </a:solidFill>
                <a:effectLst/>
                <a:latin typeface="Times New Roman" panose="02020603050405020304" pitchFamily="18" charset="0"/>
                <a:ea typeface="Times New Roman" panose="02020603050405020304" pitchFamily="18" charset="0"/>
              </a:rPr>
              <a:t>ly-c</a:t>
            </a:r>
            <a:r>
              <a:rPr lang="en-US" sz="1800" spc="10" dirty="0">
                <a:solidFill>
                  <a:srgbClr val="070707"/>
                </a:solidFill>
                <a:effectLst/>
                <a:latin typeface="Times New Roman" panose="02020603050405020304" pitchFamily="18" charset="0"/>
                <a:ea typeface="Times New Roman" panose="02020603050405020304" pitchFamily="18" charset="0"/>
              </a:rPr>
              <a:t>o</a:t>
            </a:r>
            <a:r>
              <a:rPr lang="en-US" sz="1800" spc="15" dirty="0">
                <a:solidFill>
                  <a:srgbClr val="070707"/>
                </a:solidFill>
                <a:effectLst/>
                <a:latin typeface="Times New Roman" panose="02020603050405020304" pitchFamily="18" charset="0"/>
                <a:ea typeface="Times New Roman" panose="02020603050405020304" pitchFamily="18" charset="0"/>
              </a:rPr>
              <a:t>m</a:t>
            </a:r>
            <a:r>
              <a:rPr lang="en-US" sz="1800" spc="5" dirty="0">
                <a:solidFill>
                  <a:srgbClr val="070707"/>
                </a:solidFill>
                <a:effectLst/>
                <a:latin typeface="Times New Roman" panose="02020603050405020304" pitchFamily="18" charset="0"/>
                <a:ea typeface="Times New Roman" panose="02020603050405020304" pitchFamily="18" charset="0"/>
              </a:rPr>
              <a:t>plete</a:t>
            </a:r>
            <a:r>
              <a:rPr lang="en-US" sz="1800" dirty="0">
                <a:solidFill>
                  <a:srgbClr val="070707"/>
                </a:solidFill>
                <a:effectLst/>
                <a:latin typeface="Times New Roman" panose="02020603050405020304" pitchFamily="18" charset="0"/>
                <a:ea typeface="Times New Roman" panose="02020603050405020304" pitchFamily="18" charset="0"/>
              </a:rPr>
              <a:t>d </a:t>
            </a:r>
            <a:r>
              <a:rPr lang="en-US" sz="1800" spc="-110" dirty="0">
                <a:solidFill>
                  <a:srgbClr val="070707"/>
                </a:solidFill>
                <a:effectLst/>
                <a:latin typeface="Times New Roman" panose="02020603050405020304" pitchFamily="18" charset="0"/>
                <a:ea typeface="Times New Roman" panose="02020603050405020304" pitchFamily="18" charset="0"/>
              </a:rPr>
              <a:t> </a:t>
            </a:r>
            <a:r>
              <a:rPr lang="en-US" sz="1800" spc="15" dirty="0">
                <a:solidFill>
                  <a:srgbClr val="070707"/>
                </a:solidFill>
                <a:effectLst/>
                <a:latin typeface="Times New Roman" panose="02020603050405020304" pitchFamily="18" charset="0"/>
                <a:ea typeface="Times New Roman" panose="02020603050405020304" pitchFamily="18" charset="0"/>
              </a:rPr>
              <a:t>w</a:t>
            </a:r>
            <a:r>
              <a:rPr lang="en-US" sz="1800" spc="5" dirty="0">
                <a:solidFill>
                  <a:srgbClr val="070707"/>
                </a:solidFill>
                <a:effectLst/>
                <a:latin typeface="Times New Roman" panose="02020603050405020304" pitchFamily="18" charset="0"/>
                <a:ea typeface="Times New Roman" panose="02020603050405020304" pitchFamily="18" charset="0"/>
              </a:rPr>
              <a:t>e</a:t>
            </a:r>
            <a:r>
              <a:rPr lang="en-US" sz="1800" dirty="0">
                <a:solidFill>
                  <a:srgbClr val="070707"/>
                </a:solidFill>
                <a:effectLst/>
                <a:latin typeface="Times New Roman" panose="02020603050405020304" pitchFamily="18" charset="0"/>
                <a:ea typeface="Times New Roman" panose="02020603050405020304" pitchFamily="18" charset="0"/>
              </a:rPr>
              <a:t>l</a:t>
            </a:r>
            <a:r>
              <a:rPr lang="en-US" sz="1800" spc="10" dirty="0">
                <a:solidFill>
                  <a:srgbClr val="070707"/>
                </a:solidFill>
                <a:effectLst/>
                <a:latin typeface="Times New Roman" panose="02020603050405020304" pitchFamily="18" charset="0"/>
                <a:ea typeface="Times New Roman" panose="02020603050405020304" pitchFamily="18" charset="0"/>
              </a:rPr>
              <a:t>l</a:t>
            </a:r>
            <a:r>
              <a:rPr lang="en-US" sz="1800" spc="5" dirty="0">
                <a:solidFill>
                  <a:srgbClr val="070707"/>
                </a:solidFill>
                <a:effectLst/>
                <a:latin typeface="Times New Roman" panose="02020603050405020304" pitchFamily="18" charset="0"/>
                <a:ea typeface="Times New Roman" panose="02020603050405020304" pitchFamily="18" charset="0"/>
              </a:rPr>
              <a:t>s</a:t>
            </a:r>
            <a:r>
              <a:rPr lang="en-US" sz="1800" dirty="0">
                <a:solidFill>
                  <a:srgbClr val="070707"/>
                </a:solidFill>
                <a:effectLst/>
                <a:latin typeface="Times New Roman" panose="02020603050405020304" pitchFamily="18" charset="0"/>
                <a:ea typeface="Times New Roman" panose="02020603050405020304" pitchFamily="18" charset="0"/>
              </a:rPr>
              <a:t>, </a:t>
            </a:r>
            <a:r>
              <a:rPr lang="en-US" sz="1800" spc="-115"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b</a:t>
            </a:r>
            <a:r>
              <a:rPr lang="en-US" sz="1800" spc="5" dirty="0">
                <a:solidFill>
                  <a:srgbClr val="070707"/>
                </a:solidFill>
                <a:effectLst/>
                <a:latin typeface="Times New Roman" panose="02020603050405020304" pitchFamily="18" charset="0"/>
                <a:ea typeface="Times New Roman" panose="02020603050405020304" pitchFamily="18" charset="0"/>
              </a:rPr>
              <a:t>e</a:t>
            </a:r>
            <a:r>
              <a:rPr lang="en-US" sz="1800" spc="10" dirty="0">
                <a:solidFill>
                  <a:srgbClr val="070707"/>
                </a:solidFill>
                <a:effectLst/>
                <a:latin typeface="Times New Roman" panose="02020603050405020304" pitchFamily="18" charset="0"/>
                <a:ea typeface="Times New Roman" panose="02020603050405020304" pitchFamily="18" charset="0"/>
              </a:rPr>
              <a:t>c</a:t>
            </a:r>
            <a:r>
              <a:rPr lang="en-US" sz="1800" spc="5" dirty="0">
                <a:solidFill>
                  <a:srgbClr val="070707"/>
                </a:solidFill>
                <a:effectLst/>
                <a:latin typeface="Times New Roman" panose="02020603050405020304" pitchFamily="18" charset="0"/>
                <a:ea typeface="Times New Roman" panose="02020603050405020304" pitchFamily="18" charset="0"/>
              </a:rPr>
              <a:t>a</a:t>
            </a:r>
            <a:r>
              <a:rPr lang="en-US" sz="1800" spc="10" dirty="0">
                <a:solidFill>
                  <a:srgbClr val="070707"/>
                </a:solidFill>
                <a:effectLst/>
                <a:latin typeface="Times New Roman" panose="02020603050405020304" pitchFamily="18" charset="0"/>
                <a:ea typeface="Times New Roman" panose="02020603050405020304" pitchFamily="18" charset="0"/>
              </a:rPr>
              <a:t>u</a:t>
            </a:r>
            <a:r>
              <a:rPr lang="en-US" sz="1800" spc="5" dirty="0">
                <a:solidFill>
                  <a:srgbClr val="070707"/>
                </a:solidFill>
                <a:effectLst/>
                <a:latin typeface="Times New Roman" panose="02020603050405020304" pitchFamily="18" charset="0"/>
                <a:ea typeface="Times New Roman" panose="02020603050405020304" pitchFamily="18" charset="0"/>
              </a:rPr>
              <a:t>s</a:t>
            </a:r>
            <a:r>
              <a:rPr lang="en-US" sz="1800" dirty="0">
                <a:solidFill>
                  <a:srgbClr val="070707"/>
                </a:solidFill>
                <a:effectLst/>
                <a:latin typeface="Times New Roman" panose="02020603050405020304" pitchFamily="18" charset="0"/>
                <a:ea typeface="Times New Roman" panose="02020603050405020304" pitchFamily="18" charset="0"/>
              </a:rPr>
              <a:t>e </a:t>
            </a:r>
            <a:r>
              <a:rPr lang="en-US" sz="1800" spc="10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no</a:t>
            </a:r>
            <a:r>
              <a:rPr lang="en-US" sz="1800" dirty="0">
                <a:solidFill>
                  <a:srgbClr val="070707"/>
                </a:solidFill>
                <a:effectLst/>
                <a:latin typeface="Times New Roman" panose="02020603050405020304" pitchFamily="18" charset="0"/>
                <a:ea typeface="Times New Roman" panose="02020603050405020304" pitchFamily="18" charset="0"/>
              </a:rPr>
              <a:t>t</a:t>
            </a:r>
            <a:r>
              <a:rPr lang="en-US" sz="1800" spc="150"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on</a:t>
            </a:r>
            <a:r>
              <a:rPr lang="en-US" sz="1800" spc="5" dirty="0">
                <a:solidFill>
                  <a:srgbClr val="070707"/>
                </a:solidFill>
                <a:effectLst/>
                <a:latin typeface="Times New Roman" panose="02020603050405020304" pitchFamily="18" charset="0"/>
                <a:ea typeface="Times New Roman" panose="02020603050405020304" pitchFamily="18" charset="0"/>
              </a:rPr>
              <a:t>l</a:t>
            </a:r>
            <a:r>
              <a:rPr lang="en-US" sz="1800" dirty="0">
                <a:solidFill>
                  <a:srgbClr val="070707"/>
                </a:solidFill>
                <a:effectLst/>
                <a:latin typeface="Times New Roman" panose="02020603050405020304" pitchFamily="18" charset="0"/>
                <a:ea typeface="Times New Roman" panose="02020603050405020304" pitchFamily="18" charset="0"/>
              </a:rPr>
              <a:t>y</a:t>
            </a:r>
            <a:r>
              <a:rPr lang="en-US" sz="1800" spc="14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d</a:t>
            </a:r>
            <a:r>
              <a:rPr lang="en-US" sz="1800" spc="10" dirty="0">
                <a:solidFill>
                  <a:srgbClr val="070707"/>
                </a:solidFill>
                <a:effectLst/>
                <a:latin typeface="Times New Roman" panose="02020603050405020304" pitchFamily="18" charset="0"/>
                <a:ea typeface="Times New Roman" panose="02020603050405020304" pitchFamily="18" charset="0"/>
              </a:rPr>
              <a:t>o</a:t>
            </a:r>
            <a:r>
              <a:rPr lang="en-US" sz="1800" spc="5" dirty="0">
                <a:solidFill>
                  <a:srgbClr val="070707"/>
                </a:solidFill>
                <a:effectLst/>
                <a:latin typeface="Times New Roman" panose="02020603050405020304" pitchFamily="18" charset="0"/>
                <a:ea typeface="Times New Roman" panose="02020603050405020304" pitchFamily="18" charset="0"/>
              </a:rPr>
              <a:t>e</a:t>
            </a:r>
            <a:r>
              <a:rPr lang="en-US" sz="1800" dirty="0">
                <a:solidFill>
                  <a:srgbClr val="070707"/>
                </a:solidFill>
                <a:effectLst/>
                <a:latin typeface="Times New Roman" panose="02020603050405020304" pitchFamily="18" charset="0"/>
                <a:ea typeface="Times New Roman" panose="02020603050405020304" pitchFamily="18" charset="0"/>
              </a:rPr>
              <a:t>s</a:t>
            </a:r>
            <a:r>
              <a:rPr lang="en-US" sz="1800" spc="23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thi</a:t>
            </a:r>
            <a:r>
              <a:rPr lang="en-US" sz="1800" dirty="0">
                <a:solidFill>
                  <a:srgbClr val="070707"/>
                </a:solidFill>
                <a:effectLst/>
                <a:latin typeface="Times New Roman" panose="02020603050405020304" pitchFamily="18" charset="0"/>
                <a:ea typeface="Times New Roman" panose="02020603050405020304" pitchFamily="18" charset="0"/>
              </a:rPr>
              <a:t>s</a:t>
            </a:r>
            <a:r>
              <a:rPr lang="en-US" sz="1800" spc="26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gi</a:t>
            </a:r>
            <a:r>
              <a:rPr lang="en-US" sz="1800" spc="10" dirty="0">
                <a:solidFill>
                  <a:srgbClr val="070707"/>
                </a:solidFill>
                <a:effectLst/>
                <a:latin typeface="Times New Roman" panose="02020603050405020304" pitchFamily="18" charset="0"/>
                <a:ea typeface="Times New Roman" panose="02020603050405020304" pitchFamily="18" charset="0"/>
              </a:rPr>
              <a:t>v</a:t>
            </a:r>
            <a:r>
              <a:rPr lang="en-US" sz="1800" dirty="0">
                <a:solidFill>
                  <a:srgbClr val="070707"/>
                </a:solidFill>
                <a:effectLst/>
                <a:latin typeface="Times New Roman" panose="02020603050405020304" pitchFamily="18" charset="0"/>
                <a:ea typeface="Times New Roman" panose="02020603050405020304" pitchFamily="18" charset="0"/>
              </a:rPr>
              <a:t>e</a:t>
            </a:r>
            <a:r>
              <a:rPr lang="en-US" sz="1800" spc="12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a</a:t>
            </a:r>
            <a:r>
              <a:rPr lang="en-US" sz="1800" dirty="0">
                <a:solidFill>
                  <a:srgbClr val="070707"/>
                </a:solidFill>
                <a:effectLst/>
                <a:latin typeface="Times New Roman" panose="02020603050405020304" pitchFamily="18" charset="0"/>
                <a:ea typeface="Times New Roman" panose="02020603050405020304" pitchFamily="18" charset="0"/>
              </a:rPr>
              <a:t>n</a:t>
            </a:r>
            <a:r>
              <a:rPr lang="en-US" sz="1800" spc="215" dirty="0">
                <a:solidFill>
                  <a:srgbClr val="070707"/>
                </a:solidFill>
                <a:effectLst/>
                <a:latin typeface="Times New Roman" panose="02020603050405020304" pitchFamily="18" charset="0"/>
                <a:ea typeface="Times New Roman" panose="02020603050405020304" pitchFamily="18" charset="0"/>
              </a:rPr>
              <a:t> </a:t>
            </a:r>
            <a:r>
              <a:rPr lang="en-US" sz="1800" dirty="0">
                <a:solidFill>
                  <a:srgbClr val="070707"/>
                </a:solidFill>
                <a:effectLst/>
                <a:latin typeface="Times New Roman" panose="02020603050405020304" pitchFamily="18" charset="0"/>
                <a:ea typeface="Times New Roman" panose="02020603050405020304" pitchFamily="18" charset="0"/>
              </a:rPr>
              <a:t>i</a:t>
            </a:r>
            <a:r>
              <a:rPr lang="en-US" sz="1800" spc="10" dirty="0">
                <a:solidFill>
                  <a:srgbClr val="070707"/>
                </a:solidFill>
                <a:effectLst/>
                <a:latin typeface="Times New Roman" panose="02020603050405020304" pitchFamily="18" charset="0"/>
                <a:ea typeface="Times New Roman" panose="02020603050405020304" pitchFamily="18" charset="0"/>
              </a:rPr>
              <a:t>n</a:t>
            </a:r>
            <a:r>
              <a:rPr lang="en-US" sz="1800" spc="5" dirty="0">
                <a:solidFill>
                  <a:srgbClr val="070707"/>
                </a:solidFill>
                <a:effectLst/>
                <a:latin typeface="Times New Roman" panose="02020603050405020304" pitchFamily="18" charset="0"/>
                <a:ea typeface="Times New Roman" panose="02020603050405020304" pitchFamily="18" charset="0"/>
              </a:rPr>
              <a:t>dicati</a:t>
            </a:r>
            <a:r>
              <a:rPr lang="en-US" sz="1800" spc="10" dirty="0">
                <a:solidFill>
                  <a:srgbClr val="070707"/>
                </a:solidFill>
                <a:effectLst/>
                <a:latin typeface="Times New Roman" panose="02020603050405020304" pitchFamily="18" charset="0"/>
                <a:ea typeface="Times New Roman" panose="02020603050405020304" pitchFamily="18" charset="0"/>
              </a:rPr>
              <a:t>o</a:t>
            </a:r>
            <a:r>
              <a:rPr lang="en-US" sz="1800" dirty="0">
                <a:solidFill>
                  <a:srgbClr val="070707"/>
                </a:solidFill>
                <a:effectLst/>
                <a:latin typeface="Times New Roman" panose="02020603050405020304" pitchFamily="18" charset="0"/>
                <a:ea typeface="Times New Roman" panose="02020603050405020304" pitchFamily="18" charset="0"/>
              </a:rPr>
              <a:t>n </a:t>
            </a:r>
            <a:r>
              <a:rPr lang="en-US" sz="1800" spc="-8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o</a:t>
            </a:r>
            <a:r>
              <a:rPr lang="en-US" sz="1800" dirty="0">
                <a:solidFill>
                  <a:srgbClr val="070707"/>
                </a:solidFill>
                <a:effectLst/>
                <a:latin typeface="Times New Roman" panose="02020603050405020304" pitchFamily="18" charset="0"/>
                <a:ea typeface="Times New Roman" panose="02020603050405020304" pitchFamily="18" charset="0"/>
              </a:rPr>
              <a:t>f</a:t>
            </a:r>
            <a:r>
              <a:rPr lang="en-US" sz="1800" spc="7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the success</a:t>
            </a:r>
            <a:r>
              <a:rPr lang="en-US" sz="1800" spc="22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o</a:t>
            </a:r>
            <a:r>
              <a:rPr lang="en-US" sz="1800" dirty="0">
                <a:solidFill>
                  <a:srgbClr val="070707"/>
                </a:solidFill>
                <a:effectLst/>
                <a:latin typeface="Times New Roman" panose="02020603050405020304" pitchFamily="18" charset="0"/>
                <a:ea typeface="Times New Roman" panose="02020603050405020304" pitchFamily="18" charset="0"/>
              </a:rPr>
              <a:t>f </a:t>
            </a:r>
            <a:r>
              <a:rPr lang="en-US" sz="1800" spc="5" dirty="0">
                <a:solidFill>
                  <a:srgbClr val="070707"/>
                </a:solidFill>
                <a:effectLst/>
                <a:latin typeface="Times New Roman" panose="02020603050405020304" pitchFamily="18" charset="0"/>
                <a:ea typeface="Times New Roman" panose="02020603050405020304" pitchFamily="18" charset="0"/>
              </a:rPr>
              <a:t>th</a:t>
            </a:r>
            <a:r>
              <a:rPr lang="en-US" sz="1800" dirty="0">
                <a:solidFill>
                  <a:srgbClr val="070707"/>
                </a:solidFill>
                <a:effectLst/>
                <a:latin typeface="Times New Roman" panose="02020603050405020304" pitchFamily="18" charset="0"/>
                <a:ea typeface="Times New Roman" panose="02020603050405020304" pitchFamily="18" charset="0"/>
              </a:rPr>
              <a:t>e</a:t>
            </a:r>
            <a:r>
              <a:rPr lang="en-US" sz="1800" spc="215"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d</a:t>
            </a:r>
            <a:r>
              <a:rPr lang="en-US" sz="1800" spc="5" dirty="0">
                <a:solidFill>
                  <a:srgbClr val="070707"/>
                </a:solidFill>
                <a:effectLst/>
                <a:latin typeface="Times New Roman" panose="02020603050405020304" pitchFamily="18" charset="0"/>
                <a:ea typeface="Times New Roman" panose="02020603050405020304" pitchFamily="18" charset="0"/>
              </a:rPr>
              <a:t>r</a:t>
            </a:r>
            <a:r>
              <a:rPr lang="en-US" sz="1800" dirty="0">
                <a:solidFill>
                  <a:srgbClr val="070707"/>
                </a:solidFill>
                <a:effectLst/>
                <a:latin typeface="Times New Roman" panose="02020603050405020304" pitchFamily="18" charset="0"/>
                <a:ea typeface="Times New Roman" panose="02020603050405020304" pitchFamily="18" charset="0"/>
              </a:rPr>
              <a:t>il</a:t>
            </a:r>
            <a:r>
              <a:rPr lang="en-US" sz="1800" spc="10" dirty="0">
                <a:solidFill>
                  <a:srgbClr val="070707"/>
                </a:solidFill>
                <a:effectLst/>
                <a:latin typeface="Times New Roman" panose="02020603050405020304" pitchFamily="18" charset="0"/>
                <a:ea typeface="Times New Roman" panose="02020603050405020304" pitchFamily="18" charset="0"/>
              </a:rPr>
              <a:t>l</a:t>
            </a:r>
            <a:r>
              <a:rPr lang="en-US" sz="1800" spc="5" dirty="0">
                <a:solidFill>
                  <a:srgbClr val="070707"/>
                </a:solidFill>
                <a:effectLst/>
                <a:latin typeface="Times New Roman" panose="02020603050405020304" pitchFamily="18" charset="0"/>
                <a:ea typeface="Times New Roman" panose="02020603050405020304" pitchFamily="18" charset="0"/>
              </a:rPr>
              <a:t>in</a:t>
            </a:r>
            <a:r>
              <a:rPr lang="en-US" sz="1800" spc="10" dirty="0">
                <a:solidFill>
                  <a:srgbClr val="070707"/>
                </a:solidFill>
                <a:effectLst/>
                <a:latin typeface="Times New Roman" panose="02020603050405020304" pitchFamily="18" charset="0"/>
                <a:ea typeface="Times New Roman" panose="02020603050405020304" pitchFamily="18" charset="0"/>
              </a:rPr>
              <a:t>g</a:t>
            </a:r>
            <a:r>
              <a:rPr lang="en-US" sz="1800" dirty="0">
                <a:solidFill>
                  <a:srgbClr val="070707"/>
                </a:solidFill>
                <a:effectLst/>
                <a:latin typeface="Times New Roman" panose="02020603050405020304" pitchFamily="18" charset="0"/>
                <a:ea typeface="Times New Roman" panose="02020603050405020304" pitchFamily="18" charset="0"/>
              </a:rPr>
              <a:t>,</a:t>
            </a:r>
            <a:r>
              <a:rPr lang="en-US" sz="1800" spc="130"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d</a:t>
            </a:r>
            <a:r>
              <a:rPr lang="en-US" sz="1800" spc="5" dirty="0">
                <a:solidFill>
                  <a:srgbClr val="070707"/>
                </a:solidFill>
                <a:effectLst/>
                <a:latin typeface="Times New Roman" panose="02020603050405020304" pitchFamily="18" charset="0"/>
                <a:ea typeface="Times New Roman" panose="02020603050405020304" pitchFamily="18" charset="0"/>
              </a:rPr>
              <a:t>esi</a:t>
            </a:r>
            <a:r>
              <a:rPr lang="en-US" sz="1800" spc="10" dirty="0">
                <a:solidFill>
                  <a:srgbClr val="070707"/>
                </a:solidFill>
                <a:effectLst/>
                <a:latin typeface="Times New Roman" panose="02020603050405020304" pitchFamily="18" charset="0"/>
                <a:ea typeface="Times New Roman" panose="02020603050405020304" pitchFamily="18" charset="0"/>
              </a:rPr>
              <a:t>g</a:t>
            </a:r>
            <a:r>
              <a:rPr lang="en-US" sz="1800" dirty="0">
                <a:solidFill>
                  <a:srgbClr val="070707"/>
                </a:solidFill>
                <a:effectLst/>
                <a:latin typeface="Times New Roman" panose="02020603050405020304" pitchFamily="18" charset="0"/>
                <a:ea typeface="Times New Roman" panose="02020603050405020304" pitchFamily="18" charset="0"/>
              </a:rPr>
              <a:t>n</a:t>
            </a:r>
            <a:r>
              <a:rPr lang="en-US" sz="1800" spc="20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a</a:t>
            </a:r>
            <a:r>
              <a:rPr lang="en-US" sz="1800" spc="10" dirty="0">
                <a:solidFill>
                  <a:srgbClr val="070707"/>
                </a:solidFill>
                <a:effectLst/>
                <a:latin typeface="Times New Roman" panose="02020603050405020304" pitchFamily="18" charset="0"/>
                <a:ea typeface="Times New Roman" panose="02020603050405020304" pitchFamily="18" charset="0"/>
              </a:rPr>
              <a:t>n</a:t>
            </a:r>
            <a:r>
              <a:rPr lang="en-US" sz="1800" dirty="0">
                <a:solidFill>
                  <a:srgbClr val="070707"/>
                </a:solidFill>
                <a:effectLst/>
                <a:latin typeface="Times New Roman" panose="02020603050405020304" pitchFamily="18" charset="0"/>
                <a:ea typeface="Times New Roman" panose="02020603050405020304" pitchFamily="18" charset="0"/>
              </a:rPr>
              <a:t>d</a:t>
            </a:r>
            <a:r>
              <a:rPr lang="en-US" sz="1800" spc="185"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d</a:t>
            </a:r>
            <a:r>
              <a:rPr lang="en-US" sz="1800" spc="5" dirty="0">
                <a:solidFill>
                  <a:srgbClr val="070707"/>
                </a:solidFill>
                <a:effectLst/>
                <a:latin typeface="Times New Roman" panose="02020603050405020304" pitchFamily="18" charset="0"/>
                <a:ea typeface="Times New Roman" panose="02020603050405020304" pitchFamily="18" charset="0"/>
              </a:rPr>
              <a:t>evel</a:t>
            </a:r>
            <a:r>
              <a:rPr lang="en-US" sz="1800" spc="10" dirty="0">
                <a:solidFill>
                  <a:srgbClr val="070707"/>
                </a:solidFill>
                <a:effectLst/>
                <a:latin typeface="Times New Roman" panose="02020603050405020304" pitchFamily="18" charset="0"/>
                <a:ea typeface="Times New Roman" panose="02020603050405020304" pitchFamily="18" charset="0"/>
              </a:rPr>
              <a:t>op</a:t>
            </a:r>
            <a:r>
              <a:rPr lang="en-US" sz="1800" spc="15" dirty="0">
                <a:solidFill>
                  <a:srgbClr val="070707"/>
                </a:solidFill>
                <a:effectLst/>
                <a:latin typeface="Times New Roman" panose="02020603050405020304" pitchFamily="18" charset="0"/>
                <a:ea typeface="Times New Roman" panose="02020603050405020304" pitchFamily="18" charset="0"/>
              </a:rPr>
              <a:t>m</a:t>
            </a:r>
            <a:r>
              <a:rPr lang="en-US" sz="1800" spc="5" dirty="0">
                <a:solidFill>
                  <a:srgbClr val="070707"/>
                </a:solidFill>
                <a:effectLst/>
                <a:latin typeface="Times New Roman" panose="02020603050405020304" pitchFamily="18" charset="0"/>
                <a:ea typeface="Times New Roman" panose="02020603050405020304" pitchFamily="18" charset="0"/>
              </a:rPr>
              <a:t>ent</a:t>
            </a:r>
            <a:r>
              <a:rPr lang="en-US" sz="1800" dirty="0">
                <a:solidFill>
                  <a:srgbClr val="070707"/>
                </a:solidFill>
                <a:effectLst/>
                <a:latin typeface="Times New Roman" panose="02020603050405020304" pitchFamily="18" charset="0"/>
                <a:ea typeface="Times New Roman" panose="02020603050405020304" pitchFamily="18" charset="0"/>
              </a:rPr>
              <a:t>,</a:t>
            </a:r>
            <a:r>
              <a:rPr lang="en-US" sz="1800" spc="85"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b</a:t>
            </a:r>
            <a:r>
              <a:rPr lang="en-US" sz="1800" spc="5" dirty="0">
                <a:solidFill>
                  <a:srgbClr val="070707"/>
                </a:solidFill>
                <a:effectLst/>
                <a:latin typeface="Times New Roman" panose="02020603050405020304" pitchFamily="18" charset="0"/>
                <a:ea typeface="Times New Roman" panose="02020603050405020304" pitchFamily="18" charset="0"/>
              </a:rPr>
              <a:t>u</a:t>
            </a:r>
            <a:r>
              <a:rPr lang="en-US" sz="1800" dirty="0">
                <a:solidFill>
                  <a:srgbClr val="070707"/>
                </a:solidFill>
                <a:effectLst/>
                <a:latin typeface="Times New Roman" panose="02020603050405020304" pitchFamily="18" charset="0"/>
                <a:ea typeface="Times New Roman" panose="02020603050405020304" pitchFamily="18" charset="0"/>
              </a:rPr>
              <a:t>t</a:t>
            </a:r>
            <a:r>
              <a:rPr lang="en-US" sz="1800" spc="220" dirty="0">
                <a:solidFill>
                  <a:srgbClr val="070707"/>
                </a:solidFill>
                <a:effectLst/>
                <a:latin typeface="Times New Roman" panose="02020603050405020304" pitchFamily="18" charset="0"/>
                <a:ea typeface="Times New Roman" panose="02020603050405020304" pitchFamily="18" charset="0"/>
              </a:rPr>
              <a:t> </a:t>
            </a:r>
            <a:r>
              <a:rPr lang="en-US" sz="1800" dirty="0">
                <a:solidFill>
                  <a:srgbClr val="070707"/>
                </a:solidFill>
                <a:effectLst/>
                <a:latin typeface="Times New Roman" panose="02020603050405020304" pitchFamily="18" charset="0"/>
                <a:ea typeface="Times New Roman" panose="02020603050405020304" pitchFamily="18" charset="0"/>
              </a:rPr>
              <a:t>it</a:t>
            </a:r>
            <a:r>
              <a:rPr lang="en-US" sz="1800" spc="6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als</a:t>
            </a:r>
            <a:r>
              <a:rPr lang="en-US" sz="1800" dirty="0">
                <a:solidFill>
                  <a:srgbClr val="070707"/>
                </a:solidFill>
                <a:effectLst/>
                <a:latin typeface="Times New Roman" panose="02020603050405020304" pitchFamily="18" charset="0"/>
                <a:ea typeface="Times New Roman" panose="02020603050405020304" pitchFamily="18" charset="0"/>
              </a:rPr>
              <a:t>o</a:t>
            </a:r>
            <a:r>
              <a:rPr lang="en-US" sz="1800" spc="12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yiel</a:t>
            </a:r>
            <a:r>
              <a:rPr lang="en-US" sz="1800" spc="10" dirty="0">
                <a:solidFill>
                  <a:srgbClr val="070707"/>
                </a:solidFill>
                <a:effectLst/>
                <a:latin typeface="Times New Roman" panose="02020603050405020304" pitchFamily="18" charset="0"/>
                <a:ea typeface="Times New Roman" panose="02020603050405020304" pitchFamily="18" charset="0"/>
              </a:rPr>
              <a:t>d</a:t>
            </a:r>
            <a:r>
              <a:rPr lang="en-US" sz="1800" dirty="0">
                <a:solidFill>
                  <a:srgbClr val="070707"/>
                </a:solidFill>
                <a:effectLst/>
                <a:latin typeface="Times New Roman" panose="02020603050405020304" pitchFamily="18" charset="0"/>
                <a:ea typeface="Times New Roman" panose="02020603050405020304" pitchFamily="18" charset="0"/>
              </a:rPr>
              <a:t>s</a:t>
            </a:r>
            <a:r>
              <a:rPr lang="en-US" sz="1800" spc="185" dirty="0">
                <a:solidFill>
                  <a:srgbClr val="070707"/>
                </a:solidFill>
                <a:effectLst/>
                <a:latin typeface="Times New Roman" panose="02020603050405020304" pitchFamily="18" charset="0"/>
                <a:ea typeface="Times New Roman" panose="02020603050405020304" pitchFamily="18" charset="0"/>
              </a:rPr>
              <a:t> </a:t>
            </a:r>
            <a:r>
              <a:rPr lang="en-US" sz="1800" dirty="0">
                <a:solidFill>
                  <a:srgbClr val="070707"/>
                </a:solidFill>
                <a:effectLst/>
                <a:latin typeface="Times New Roman" panose="02020603050405020304" pitchFamily="18" charset="0"/>
                <a:ea typeface="Times New Roman" panose="02020603050405020304" pitchFamily="18" charset="0"/>
              </a:rPr>
              <a:t>f</a:t>
            </a:r>
            <a:r>
              <a:rPr lang="en-US" sz="1800" spc="10" dirty="0">
                <a:solidFill>
                  <a:srgbClr val="070707"/>
                </a:solidFill>
                <a:effectLst/>
                <a:latin typeface="Times New Roman" panose="02020603050405020304" pitchFamily="18" charset="0"/>
                <a:ea typeface="Times New Roman" panose="02020603050405020304" pitchFamily="18" charset="0"/>
              </a:rPr>
              <a:t>o</a:t>
            </a:r>
            <a:r>
              <a:rPr lang="en-US" sz="1800" spc="5" dirty="0">
                <a:solidFill>
                  <a:srgbClr val="070707"/>
                </a:solidFill>
                <a:effectLst/>
                <a:latin typeface="Times New Roman" panose="02020603050405020304" pitchFamily="18" charset="0"/>
                <a:ea typeface="Times New Roman" panose="02020603050405020304" pitchFamily="18" charset="0"/>
              </a:rPr>
              <a:t>r</a:t>
            </a:r>
            <a:r>
              <a:rPr lang="en-US" sz="1800" spc="15" dirty="0">
                <a:solidFill>
                  <a:srgbClr val="070707"/>
                </a:solidFill>
                <a:effectLst/>
                <a:latin typeface="Times New Roman" panose="02020603050405020304" pitchFamily="18" charset="0"/>
                <a:ea typeface="Times New Roman" panose="02020603050405020304" pitchFamily="18" charset="0"/>
              </a:rPr>
              <a:t>m</a:t>
            </a:r>
            <a:r>
              <a:rPr lang="en-US" sz="1800" spc="5" dirty="0">
                <a:solidFill>
                  <a:srgbClr val="070707"/>
                </a:solidFill>
                <a:effectLst/>
                <a:latin typeface="Times New Roman" panose="02020603050405020304" pitchFamily="18" charset="0"/>
                <a:ea typeface="Times New Roman" panose="02020603050405020304" pitchFamily="18" charset="0"/>
              </a:rPr>
              <a:t>ati</a:t>
            </a:r>
            <a:r>
              <a:rPr lang="en-US" sz="1800" spc="10" dirty="0">
                <a:solidFill>
                  <a:srgbClr val="070707"/>
                </a:solidFill>
                <a:effectLst/>
                <a:latin typeface="Times New Roman" panose="02020603050405020304" pitchFamily="18" charset="0"/>
                <a:ea typeface="Times New Roman" panose="02020603050405020304" pitchFamily="18" charset="0"/>
              </a:rPr>
              <a:t>o</a:t>
            </a:r>
            <a:r>
              <a:rPr lang="en-US" sz="1800" dirty="0">
                <a:solidFill>
                  <a:srgbClr val="070707"/>
                </a:solidFill>
                <a:effectLst/>
                <a:latin typeface="Times New Roman" panose="02020603050405020304" pitchFamily="18" charset="0"/>
                <a:ea typeface="Times New Roman" panose="02020603050405020304" pitchFamily="18" charset="0"/>
              </a:rPr>
              <a:t>n</a:t>
            </a:r>
            <a:r>
              <a:rPr lang="en-US" sz="1800" spc="11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o</a:t>
            </a:r>
            <a:r>
              <a:rPr lang="en-US" sz="1800" dirty="0">
                <a:solidFill>
                  <a:srgbClr val="070707"/>
                </a:solidFill>
                <a:effectLst/>
                <a:latin typeface="Times New Roman" panose="02020603050405020304" pitchFamily="18" charset="0"/>
                <a:ea typeface="Times New Roman" panose="02020603050405020304" pitchFamily="18" charset="0"/>
              </a:rPr>
              <a:t>n</a:t>
            </a:r>
            <a:r>
              <a:rPr lang="en-US" sz="1800" spc="10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a</a:t>
            </a:r>
            <a:r>
              <a:rPr lang="en-US" sz="1800" spc="10" dirty="0">
                <a:solidFill>
                  <a:srgbClr val="070707"/>
                </a:solidFill>
                <a:effectLst/>
                <a:latin typeface="Times New Roman" panose="02020603050405020304" pitchFamily="18" charset="0"/>
                <a:ea typeface="Times New Roman" panose="02020603050405020304" pitchFamily="18" charset="0"/>
              </a:rPr>
              <a:t>qu</a:t>
            </a:r>
            <a:r>
              <a:rPr lang="en-US" sz="1800" spc="5" dirty="0">
                <a:solidFill>
                  <a:srgbClr val="070707"/>
                </a:solidFill>
                <a:effectLst/>
                <a:latin typeface="Times New Roman" panose="02020603050405020304" pitchFamily="18" charset="0"/>
                <a:ea typeface="Times New Roman" panose="02020603050405020304" pitchFamily="18" charset="0"/>
              </a:rPr>
              <a:t>ife</a:t>
            </a:r>
            <a:r>
              <a:rPr lang="en-US" sz="1800" dirty="0">
                <a:solidFill>
                  <a:srgbClr val="070707"/>
                </a:solidFill>
                <a:effectLst/>
                <a:latin typeface="Times New Roman" panose="02020603050405020304" pitchFamily="18" charset="0"/>
                <a:ea typeface="Times New Roman" panose="02020603050405020304" pitchFamily="18" charset="0"/>
              </a:rPr>
              <a:t>r </a:t>
            </a:r>
            <a:r>
              <a:rPr lang="en-US" sz="1800" spc="10" dirty="0">
                <a:solidFill>
                  <a:srgbClr val="070707"/>
                </a:solidFill>
                <a:effectLst/>
                <a:latin typeface="Times New Roman" panose="02020603050405020304" pitchFamily="18" charset="0"/>
                <a:ea typeface="Times New Roman" panose="02020603050405020304" pitchFamily="18" charset="0"/>
              </a:rPr>
              <a:t> p</a:t>
            </a:r>
            <a:r>
              <a:rPr lang="en-US" sz="1800" spc="5" dirty="0">
                <a:solidFill>
                  <a:srgbClr val="070707"/>
                </a:solidFill>
                <a:effectLst/>
                <a:latin typeface="Times New Roman" panose="02020603050405020304" pitchFamily="18" charset="0"/>
                <a:ea typeface="Times New Roman" panose="02020603050405020304" pitchFamily="18" charset="0"/>
              </a:rPr>
              <a:t>ara</a:t>
            </a:r>
            <a:r>
              <a:rPr lang="en-US" sz="1800" spc="15" dirty="0">
                <a:solidFill>
                  <a:srgbClr val="070707"/>
                </a:solidFill>
                <a:effectLst/>
                <a:latin typeface="Times New Roman" panose="02020603050405020304" pitchFamily="18" charset="0"/>
                <a:ea typeface="Times New Roman" panose="02020603050405020304" pitchFamily="18" charset="0"/>
              </a:rPr>
              <a:t>m</a:t>
            </a:r>
            <a:r>
              <a:rPr lang="en-US" sz="1800" spc="5" dirty="0">
                <a:solidFill>
                  <a:srgbClr val="070707"/>
                </a:solidFill>
                <a:effectLst/>
                <a:latin typeface="Times New Roman" panose="02020603050405020304" pitchFamily="18" charset="0"/>
                <a:ea typeface="Times New Roman" panose="02020603050405020304" pitchFamily="18" charset="0"/>
              </a:rPr>
              <a:t>eter</a:t>
            </a:r>
            <a:r>
              <a:rPr lang="en-US" sz="1800" dirty="0">
                <a:solidFill>
                  <a:srgbClr val="070707"/>
                </a:solidFill>
                <a:effectLst/>
                <a:latin typeface="Times New Roman" panose="02020603050405020304" pitchFamily="18" charset="0"/>
                <a:ea typeface="Times New Roman" panose="02020603050405020304" pitchFamily="18" charset="0"/>
              </a:rPr>
              <a:t>s </a:t>
            </a:r>
            <a:r>
              <a:rPr lang="en-US" sz="1800" spc="15" dirty="0">
                <a:solidFill>
                  <a:srgbClr val="070707"/>
                </a:solidFill>
                <a:effectLst/>
                <a:latin typeface="Times New Roman" panose="02020603050405020304" pitchFamily="18" charset="0"/>
                <a:ea typeface="Times New Roman" panose="02020603050405020304" pitchFamily="18" charset="0"/>
              </a:rPr>
              <a:t>w</a:t>
            </a:r>
            <a:r>
              <a:rPr lang="en-US" sz="1800" spc="5" dirty="0">
                <a:solidFill>
                  <a:srgbClr val="070707"/>
                </a:solidFill>
                <a:effectLst/>
                <a:latin typeface="Times New Roman" panose="02020603050405020304" pitchFamily="18" charset="0"/>
                <a:ea typeface="Times New Roman" panose="02020603050405020304" pitchFamily="18" charset="0"/>
              </a:rPr>
              <a:t>hi</a:t>
            </a:r>
            <a:r>
              <a:rPr lang="en-US" sz="1800" spc="10" dirty="0">
                <a:solidFill>
                  <a:srgbClr val="070707"/>
                </a:solidFill>
                <a:effectLst/>
                <a:latin typeface="Times New Roman" panose="02020603050405020304" pitchFamily="18" charset="0"/>
                <a:ea typeface="Times New Roman" panose="02020603050405020304" pitchFamily="18" charset="0"/>
              </a:rPr>
              <a:t>c</a:t>
            </a:r>
            <a:r>
              <a:rPr lang="en-US" sz="1800" dirty="0">
                <a:solidFill>
                  <a:srgbClr val="070707"/>
                </a:solidFill>
                <a:effectLst/>
                <a:latin typeface="Times New Roman" panose="02020603050405020304" pitchFamily="18" charset="0"/>
                <a:ea typeface="Times New Roman" panose="02020603050405020304" pitchFamily="18" charset="0"/>
              </a:rPr>
              <a:t>h</a:t>
            </a:r>
            <a:r>
              <a:rPr lang="en-US" sz="1800" spc="13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ar</a:t>
            </a:r>
            <a:r>
              <a:rPr lang="en-US" sz="1800" dirty="0">
                <a:solidFill>
                  <a:srgbClr val="070707"/>
                </a:solidFill>
                <a:effectLst/>
                <a:latin typeface="Times New Roman" panose="02020603050405020304" pitchFamily="18" charset="0"/>
                <a:ea typeface="Times New Roman" panose="02020603050405020304" pitchFamily="18" charset="0"/>
              </a:rPr>
              <a:t>e</a:t>
            </a:r>
            <a:r>
              <a:rPr lang="en-US" sz="1800" spc="125"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v</a:t>
            </a:r>
            <a:r>
              <a:rPr lang="en-US" sz="1800" spc="5" dirty="0">
                <a:solidFill>
                  <a:srgbClr val="070707"/>
                </a:solidFill>
                <a:effectLst/>
                <a:latin typeface="Times New Roman" panose="02020603050405020304" pitchFamily="18" charset="0"/>
                <a:ea typeface="Times New Roman" panose="02020603050405020304" pitchFamily="18" charset="0"/>
              </a:rPr>
              <a:t>ita</a:t>
            </a:r>
            <a:r>
              <a:rPr lang="en-US" sz="1800" dirty="0">
                <a:solidFill>
                  <a:srgbClr val="070707"/>
                </a:solidFill>
                <a:effectLst/>
                <a:latin typeface="Times New Roman" panose="02020603050405020304" pitchFamily="18" charset="0"/>
                <a:ea typeface="Times New Roman" panose="02020603050405020304" pitchFamily="18" charset="0"/>
              </a:rPr>
              <a:t>l</a:t>
            </a:r>
            <a:r>
              <a:rPr lang="en-US" sz="1800" spc="6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t</a:t>
            </a:r>
            <a:r>
              <a:rPr lang="en-US" sz="1800" dirty="0">
                <a:solidFill>
                  <a:srgbClr val="070707"/>
                </a:solidFill>
                <a:effectLst/>
                <a:latin typeface="Times New Roman" panose="02020603050405020304" pitchFamily="18" charset="0"/>
                <a:ea typeface="Times New Roman" panose="02020603050405020304" pitchFamily="18" charset="0"/>
              </a:rPr>
              <a:t>o</a:t>
            </a:r>
            <a:r>
              <a:rPr lang="en-US" sz="1800" spc="4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t</a:t>
            </a:r>
            <a:r>
              <a:rPr lang="en-US" sz="1800" spc="10" dirty="0">
                <a:solidFill>
                  <a:srgbClr val="070707"/>
                </a:solidFill>
                <a:effectLst/>
                <a:latin typeface="Times New Roman" panose="02020603050405020304" pitchFamily="18" charset="0"/>
                <a:ea typeface="Times New Roman" panose="02020603050405020304" pitchFamily="18" charset="0"/>
              </a:rPr>
              <a:t>h</a:t>
            </a:r>
            <a:r>
              <a:rPr lang="en-US" sz="1800" dirty="0">
                <a:solidFill>
                  <a:srgbClr val="070707"/>
                </a:solidFill>
                <a:effectLst/>
                <a:latin typeface="Times New Roman" panose="02020603050405020304" pitchFamily="18" charset="0"/>
                <a:ea typeface="Times New Roman" panose="02020603050405020304" pitchFamily="18" charset="0"/>
              </a:rPr>
              <a:t>e</a:t>
            </a:r>
            <a:r>
              <a:rPr lang="en-US" sz="1800" spc="150"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h</a:t>
            </a:r>
            <a:r>
              <a:rPr lang="en-US" sz="1800" spc="5" dirty="0">
                <a:solidFill>
                  <a:srgbClr val="070707"/>
                </a:solidFill>
                <a:effectLst/>
                <a:latin typeface="Times New Roman" panose="02020603050405020304" pitchFamily="18" charset="0"/>
                <a:ea typeface="Times New Roman" panose="02020603050405020304" pitchFamily="18" charset="0"/>
              </a:rPr>
              <a:t>y</a:t>
            </a:r>
            <a:r>
              <a:rPr lang="en-US" sz="1800" spc="10" dirty="0">
                <a:solidFill>
                  <a:srgbClr val="070707"/>
                </a:solidFill>
                <a:effectLst/>
                <a:latin typeface="Times New Roman" panose="02020603050405020304" pitchFamily="18" charset="0"/>
                <a:ea typeface="Times New Roman" panose="02020603050405020304" pitchFamily="18" charset="0"/>
              </a:rPr>
              <a:t>d</a:t>
            </a:r>
            <a:r>
              <a:rPr lang="en-US" sz="1800" dirty="0">
                <a:solidFill>
                  <a:srgbClr val="070707"/>
                </a:solidFill>
                <a:effectLst/>
                <a:latin typeface="Times New Roman" panose="02020603050405020304" pitchFamily="18" charset="0"/>
                <a:ea typeface="Times New Roman" panose="02020603050405020304" pitchFamily="18" charset="0"/>
              </a:rPr>
              <a:t>ro</a:t>
            </a:r>
            <a:r>
              <a:rPr lang="en-US" sz="1800" spc="18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ge</a:t>
            </a:r>
            <a:r>
              <a:rPr lang="en-US" sz="1800" spc="10" dirty="0">
                <a:solidFill>
                  <a:srgbClr val="070707"/>
                </a:solidFill>
                <a:effectLst/>
                <a:latin typeface="Times New Roman" panose="02020603050405020304" pitchFamily="18" charset="0"/>
                <a:ea typeface="Times New Roman" panose="02020603050405020304" pitchFamily="18" charset="0"/>
              </a:rPr>
              <a:t>o</a:t>
            </a:r>
            <a:r>
              <a:rPr lang="en-US" sz="1800" spc="5" dirty="0">
                <a:solidFill>
                  <a:srgbClr val="070707"/>
                </a:solidFill>
                <a:effectLst/>
                <a:latin typeface="Times New Roman" panose="02020603050405020304" pitchFamily="18" charset="0"/>
                <a:ea typeface="Times New Roman" panose="02020603050405020304" pitchFamily="18" charset="0"/>
              </a:rPr>
              <a:t>l</a:t>
            </a:r>
            <a:r>
              <a:rPr lang="en-US" sz="1800" spc="10" dirty="0">
                <a:solidFill>
                  <a:srgbClr val="070707"/>
                </a:solidFill>
                <a:effectLst/>
                <a:latin typeface="Times New Roman" panose="02020603050405020304" pitchFamily="18" charset="0"/>
                <a:ea typeface="Times New Roman" panose="02020603050405020304" pitchFamily="18" charset="0"/>
              </a:rPr>
              <a:t>og</a:t>
            </a:r>
            <a:r>
              <a:rPr lang="en-US" sz="1800" spc="5" dirty="0">
                <a:solidFill>
                  <a:srgbClr val="070707"/>
                </a:solidFill>
                <a:effectLst/>
                <a:latin typeface="Times New Roman" panose="02020603050405020304" pitchFamily="18" charset="0"/>
                <a:ea typeface="Times New Roman" panose="02020603050405020304" pitchFamily="18" charset="0"/>
              </a:rPr>
              <a:t>is</a:t>
            </a:r>
            <a:r>
              <a:rPr lang="en-US" sz="1800" dirty="0">
                <a:solidFill>
                  <a:srgbClr val="070707"/>
                </a:solidFill>
                <a:effectLst/>
                <a:latin typeface="Times New Roman" panose="02020603050405020304" pitchFamily="18" charset="0"/>
                <a:ea typeface="Times New Roman" panose="02020603050405020304" pitchFamily="18" charset="0"/>
              </a:rPr>
              <a:t>t.</a:t>
            </a:r>
            <a:endParaRPr lang="en-US" sz="1800" dirty="0">
              <a:effectLst/>
              <a:latin typeface="Times New Roman" panose="02020603050405020304" pitchFamily="18" charset="0"/>
              <a:ea typeface="Times New Roman" panose="02020603050405020304" pitchFamily="18" charset="0"/>
            </a:endParaRPr>
          </a:p>
          <a:p>
            <a:pPr marL="361950" marR="49530" indent="-285750" algn="just">
              <a:spcBef>
                <a:spcPts val="0"/>
              </a:spcBef>
              <a:spcAft>
                <a:spcPts val="0"/>
              </a:spcAft>
              <a:buFont typeface="Arial" panose="020B0604020202020204" pitchFamily="34" charset="0"/>
              <a:buChar char="•"/>
            </a:pPr>
            <a:endParaRPr lang="en-US" sz="1400" dirty="0">
              <a:effectLst/>
              <a:latin typeface="Times New Roman" panose="02020603050405020304" pitchFamily="18" charset="0"/>
              <a:ea typeface="Times New Roman" panose="02020603050405020304" pitchFamily="18" charset="0"/>
            </a:endParaRPr>
          </a:p>
          <a:p>
            <a:pPr marL="361950" marR="45720" indent="-285750" algn="just">
              <a:buFont typeface="Arial" panose="020B0604020202020204" pitchFamily="34" charset="0"/>
              <a:buChar char="•"/>
            </a:pPr>
            <a:r>
              <a:rPr lang="en-US" sz="1800" i="1" spc="155" dirty="0">
                <a:solidFill>
                  <a:srgbClr val="070707"/>
                </a:solidFill>
                <a:effectLst/>
                <a:latin typeface="Arial" panose="020B0604020202020204" pitchFamily="34" charset="0"/>
                <a:ea typeface="Arial" panose="020B0604020202020204" pitchFamily="34" charset="0"/>
              </a:rPr>
              <a:t>A </a:t>
            </a:r>
            <a:r>
              <a:rPr lang="en-US" sz="1800" spc="15" dirty="0">
                <a:solidFill>
                  <a:srgbClr val="070707"/>
                </a:solidFill>
                <a:effectLst/>
                <a:latin typeface="Times New Roman" panose="02020603050405020304" pitchFamily="18" charset="0"/>
                <a:ea typeface="Times New Roman" panose="02020603050405020304" pitchFamily="18" charset="0"/>
              </a:rPr>
              <a:t>w</a:t>
            </a:r>
            <a:r>
              <a:rPr lang="en-US" sz="1800" spc="5" dirty="0">
                <a:solidFill>
                  <a:srgbClr val="070707"/>
                </a:solidFill>
                <a:effectLst/>
                <a:latin typeface="Times New Roman" panose="02020603050405020304" pitchFamily="18" charset="0"/>
                <a:ea typeface="Times New Roman" panose="02020603050405020304" pitchFamily="18" charset="0"/>
              </a:rPr>
              <a:t>e</a:t>
            </a:r>
            <a:r>
              <a:rPr lang="en-US" sz="1800" dirty="0">
                <a:solidFill>
                  <a:srgbClr val="070707"/>
                </a:solidFill>
                <a:effectLst/>
                <a:latin typeface="Times New Roman" panose="02020603050405020304" pitchFamily="18" charset="0"/>
                <a:ea typeface="Times New Roman" panose="02020603050405020304" pitchFamily="18" charset="0"/>
              </a:rPr>
              <a:t>ll</a:t>
            </a:r>
            <a:r>
              <a:rPr lang="en-US" sz="1800" spc="21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tes</a:t>
            </a:r>
            <a:r>
              <a:rPr lang="en-US" sz="1800" dirty="0">
                <a:solidFill>
                  <a:srgbClr val="070707"/>
                </a:solidFill>
                <a:effectLst/>
                <a:latin typeface="Times New Roman" panose="02020603050405020304" pitchFamily="18" charset="0"/>
                <a:ea typeface="Times New Roman" panose="02020603050405020304" pitchFamily="18" charset="0"/>
              </a:rPr>
              <a:t>t </a:t>
            </a:r>
            <a:r>
              <a:rPr lang="en-US" sz="1800" spc="85" dirty="0">
                <a:solidFill>
                  <a:srgbClr val="070707"/>
                </a:solidFill>
                <a:effectLst/>
                <a:latin typeface="Times New Roman" panose="02020603050405020304" pitchFamily="18" charset="0"/>
                <a:ea typeface="Times New Roman" panose="02020603050405020304" pitchFamily="18" charset="0"/>
              </a:rPr>
              <a:t> </a:t>
            </a:r>
            <a:r>
              <a:rPr lang="en-US" sz="1800" dirty="0">
                <a:solidFill>
                  <a:srgbClr val="070707"/>
                </a:solidFill>
                <a:effectLst/>
                <a:latin typeface="Times New Roman" panose="02020603050405020304" pitchFamily="18" charset="0"/>
                <a:ea typeface="Times New Roman" panose="02020603050405020304" pitchFamily="18" charset="0"/>
              </a:rPr>
              <a:t>c</a:t>
            </a:r>
            <a:r>
              <a:rPr lang="en-US" sz="1800" spc="10" dirty="0">
                <a:solidFill>
                  <a:srgbClr val="070707"/>
                </a:solidFill>
                <a:effectLst/>
                <a:latin typeface="Times New Roman" panose="02020603050405020304" pitchFamily="18" charset="0"/>
                <a:ea typeface="Times New Roman" panose="02020603050405020304" pitchFamily="18" charset="0"/>
              </a:rPr>
              <a:t>on</a:t>
            </a:r>
            <a:r>
              <a:rPr lang="en-US" sz="1800" spc="5" dirty="0">
                <a:solidFill>
                  <a:srgbClr val="070707"/>
                </a:solidFill>
                <a:effectLst/>
                <a:latin typeface="Times New Roman" panose="02020603050405020304" pitchFamily="18" charset="0"/>
                <a:ea typeface="Times New Roman" panose="02020603050405020304" pitchFamily="18" charset="0"/>
              </a:rPr>
              <a:t>sist</a:t>
            </a:r>
            <a:r>
              <a:rPr lang="en-US" sz="1800" dirty="0">
                <a:solidFill>
                  <a:srgbClr val="070707"/>
                </a:solidFill>
                <a:effectLst/>
                <a:latin typeface="Times New Roman" panose="02020603050405020304" pitchFamily="18" charset="0"/>
                <a:ea typeface="Times New Roman" panose="02020603050405020304" pitchFamily="18" charset="0"/>
              </a:rPr>
              <a:t>s</a:t>
            </a:r>
            <a:r>
              <a:rPr lang="en-US" sz="1800" spc="23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o</a:t>
            </a:r>
            <a:r>
              <a:rPr lang="en-US" sz="1800" dirty="0">
                <a:solidFill>
                  <a:srgbClr val="070707"/>
                </a:solidFill>
                <a:effectLst/>
                <a:latin typeface="Times New Roman" panose="02020603050405020304" pitchFamily="18" charset="0"/>
                <a:ea typeface="Times New Roman" panose="02020603050405020304" pitchFamily="18" charset="0"/>
              </a:rPr>
              <a:t>f</a:t>
            </a:r>
            <a:r>
              <a:rPr lang="en-US" sz="1800" spc="95"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pu</a:t>
            </a:r>
            <a:r>
              <a:rPr lang="en-US" sz="1800" spc="15" dirty="0">
                <a:solidFill>
                  <a:srgbClr val="070707"/>
                </a:solidFill>
                <a:effectLst/>
                <a:latin typeface="Times New Roman" panose="02020603050405020304" pitchFamily="18" charset="0"/>
                <a:ea typeface="Times New Roman" panose="02020603050405020304" pitchFamily="18" charset="0"/>
              </a:rPr>
              <a:t>m</a:t>
            </a:r>
            <a:r>
              <a:rPr lang="en-US" sz="1800" spc="10" dirty="0">
                <a:solidFill>
                  <a:srgbClr val="070707"/>
                </a:solidFill>
                <a:effectLst/>
                <a:latin typeface="Times New Roman" panose="02020603050405020304" pitchFamily="18" charset="0"/>
                <a:ea typeface="Times New Roman" panose="02020603050405020304" pitchFamily="18" charset="0"/>
              </a:rPr>
              <a:t>p</a:t>
            </a:r>
            <a:r>
              <a:rPr lang="en-US" sz="1800" spc="5" dirty="0">
                <a:solidFill>
                  <a:srgbClr val="070707"/>
                </a:solidFill>
                <a:effectLst/>
                <a:latin typeface="Times New Roman" panose="02020603050405020304" pitchFamily="18" charset="0"/>
                <a:ea typeface="Times New Roman" panose="02020603050405020304" pitchFamily="18" charset="0"/>
              </a:rPr>
              <a:t>in</a:t>
            </a:r>
            <a:r>
              <a:rPr lang="en-US" sz="1800" dirty="0">
                <a:solidFill>
                  <a:srgbClr val="070707"/>
                </a:solidFill>
                <a:effectLst/>
                <a:latin typeface="Times New Roman" panose="02020603050405020304" pitchFamily="18" charset="0"/>
                <a:ea typeface="Times New Roman" panose="02020603050405020304" pitchFamily="18" charset="0"/>
              </a:rPr>
              <a:t>g </a:t>
            </a:r>
            <a:r>
              <a:rPr lang="en-US" sz="1800" spc="95" dirty="0">
                <a:solidFill>
                  <a:srgbClr val="070707"/>
                </a:solidFill>
                <a:effectLst/>
                <a:latin typeface="Times New Roman" panose="02020603050405020304" pitchFamily="18" charset="0"/>
                <a:ea typeface="Times New Roman" panose="02020603050405020304" pitchFamily="18" charset="0"/>
              </a:rPr>
              <a:t> </a:t>
            </a:r>
            <a:r>
              <a:rPr lang="en-US" sz="1800" dirty="0">
                <a:solidFill>
                  <a:srgbClr val="070707"/>
                </a:solidFill>
                <a:effectLst/>
                <a:latin typeface="Times New Roman" panose="02020603050405020304" pitchFamily="18" charset="0"/>
                <a:ea typeface="Times New Roman" panose="02020603050405020304" pitchFamily="18" charset="0"/>
              </a:rPr>
              <a:t>a</a:t>
            </a:r>
            <a:r>
              <a:rPr lang="en-US" sz="1800" spc="145" dirty="0">
                <a:solidFill>
                  <a:srgbClr val="070707"/>
                </a:solidFill>
                <a:effectLst/>
                <a:latin typeface="Times New Roman" panose="02020603050405020304" pitchFamily="18" charset="0"/>
                <a:ea typeface="Times New Roman" panose="02020603050405020304" pitchFamily="18" charset="0"/>
              </a:rPr>
              <a:t> </a:t>
            </a:r>
            <a:r>
              <a:rPr lang="en-US" sz="1800" spc="15" dirty="0">
                <a:solidFill>
                  <a:srgbClr val="070707"/>
                </a:solidFill>
                <a:effectLst/>
                <a:latin typeface="Times New Roman" panose="02020603050405020304" pitchFamily="18" charset="0"/>
                <a:ea typeface="Times New Roman" panose="02020603050405020304" pitchFamily="18" charset="0"/>
              </a:rPr>
              <a:t>w</a:t>
            </a:r>
            <a:r>
              <a:rPr lang="en-US" sz="1800" spc="5" dirty="0">
                <a:solidFill>
                  <a:srgbClr val="070707"/>
                </a:solidFill>
                <a:effectLst/>
                <a:latin typeface="Times New Roman" panose="02020603050405020304" pitchFamily="18" charset="0"/>
                <a:ea typeface="Times New Roman" panose="02020603050405020304" pitchFamily="18" charset="0"/>
              </a:rPr>
              <a:t>e</a:t>
            </a:r>
            <a:r>
              <a:rPr lang="en-US" sz="1800" dirty="0">
                <a:solidFill>
                  <a:srgbClr val="070707"/>
                </a:solidFill>
                <a:effectLst/>
                <a:latin typeface="Times New Roman" panose="02020603050405020304" pitchFamily="18" charset="0"/>
                <a:ea typeface="Times New Roman" panose="02020603050405020304" pitchFamily="18" charset="0"/>
              </a:rPr>
              <a:t>ll</a:t>
            </a:r>
            <a:r>
              <a:rPr lang="en-US" sz="1800" spc="235" dirty="0">
                <a:solidFill>
                  <a:srgbClr val="070707"/>
                </a:solidFill>
                <a:effectLst/>
                <a:latin typeface="Times New Roman" panose="02020603050405020304" pitchFamily="18" charset="0"/>
                <a:ea typeface="Times New Roman" panose="02020603050405020304" pitchFamily="18" charset="0"/>
              </a:rPr>
              <a:t> </a:t>
            </a:r>
            <a:r>
              <a:rPr lang="en-US" sz="1800" dirty="0">
                <a:solidFill>
                  <a:srgbClr val="070707"/>
                </a:solidFill>
                <a:effectLst/>
                <a:latin typeface="Times New Roman" panose="02020603050405020304" pitchFamily="18" charset="0"/>
                <a:ea typeface="Times New Roman" panose="02020603050405020304" pitchFamily="18" charset="0"/>
              </a:rPr>
              <a:t>f</a:t>
            </a:r>
            <a:r>
              <a:rPr lang="en-US" sz="1800" spc="10" dirty="0">
                <a:solidFill>
                  <a:srgbClr val="070707"/>
                </a:solidFill>
                <a:effectLst/>
                <a:latin typeface="Times New Roman" panose="02020603050405020304" pitchFamily="18" charset="0"/>
                <a:ea typeface="Times New Roman" panose="02020603050405020304" pitchFamily="18" charset="0"/>
              </a:rPr>
              <a:t>ro</a:t>
            </a:r>
            <a:r>
              <a:rPr lang="en-US" sz="1800" dirty="0">
                <a:solidFill>
                  <a:srgbClr val="070707"/>
                </a:solidFill>
                <a:effectLst/>
                <a:latin typeface="Times New Roman" panose="02020603050405020304" pitchFamily="18" charset="0"/>
                <a:ea typeface="Times New Roman" panose="02020603050405020304" pitchFamily="18" charset="0"/>
              </a:rPr>
              <a:t>m</a:t>
            </a:r>
            <a:r>
              <a:rPr lang="en-US" sz="1800" spc="225" dirty="0">
                <a:solidFill>
                  <a:srgbClr val="070707"/>
                </a:solidFill>
                <a:effectLst/>
                <a:latin typeface="Times New Roman" panose="02020603050405020304" pitchFamily="18" charset="0"/>
                <a:ea typeface="Times New Roman" panose="02020603050405020304" pitchFamily="18" charset="0"/>
              </a:rPr>
              <a:t> </a:t>
            </a:r>
            <a:r>
              <a:rPr lang="en-US" sz="1800" dirty="0">
                <a:solidFill>
                  <a:srgbClr val="070707"/>
                </a:solidFill>
                <a:effectLst/>
                <a:latin typeface="Times New Roman" panose="02020603050405020304" pitchFamily="18" charset="0"/>
                <a:ea typeface="Times New Roman" panose="02020603050405020304" pitchFamily="18" charset="0"/>
              </a:rPr>
              <a:t>a</a:t>
            </a:r>
            <a:r>
              <a:rPr lang="en-US" sz="1800" spc="190"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m</a:t>
            </a:r>
            <a:r>
              <a:rPr lang="en-US" sz="1800" spc="5" dirty="0">
                <a:solidFill>
                  <a:srgbClr val="070707"/>
                </a:solidFill>
                <a:effectLst/>
                <a:latin typeface="Times New Roman" panose="02020603050405020304" pitchFamily="18" charset="0"/>
                <a:ea typeface="Times New Roman" panose="02020603050405020304" pitchFamily="18" charset="0"/>
              </a:rPr>
              <a:t>eas</a:t>
            </a:r>
            <a:r>
              <a:rPr lang="en-US" sz="1800" dirty="0">
                <a:solidFill>
                  <a:srgbClr val="070707"/>
                </a:solidFill>
                <a:effectLst/>
                <a:latin typeface="Times New Roman" panose="02020603050405020304" pitchFamily="18" charset="0"/>
                <a:ea typeface="Times New Roman" panose="02020603050405020304" pitchFamily="18" charset="0"/>
              </a:rPr>
              <a:t>u</a:t>
            </a:r>
            <a:r>
              <a:rPr lang="en-US" sz="1800" spc="15" dirty="0">
                <a:solidFill>
                  <a:srgbClr val="070707"/>
                </a:solidFill>
                <a:effectLst/>
                <a:latin typeface="Times New Roman" panose="02020603050405020304" pitchFamily="18" charset="0"/>
                <a:ea typeface="Times New Roman" panose="02020603050405020304" pitchFamily="18" charset="0"/>
              </a:rPr>
              <a:t>r</a:t>
            </a:r>
            <a:r>
              <a:rPr lang="en-US" sz="1800" spc="5" dirty="0">
                <a:solidFill>
                  <a:srgbClr val="070707"/>
                </a:solidFill>
                <a:effectLst/>
                <a:latin typeface="Times New Roman" panose="02020603050405020304" pitchFamily="18" charset="0"/>
                <a:ea typeface="Times New Roman" panose="02020603050405020304" pitchFamily="18" charset="0"/>
              </a:rPr>
              <a:t>e</a:t>
            </a:r>
            <a:r>
              <a:rPr lang="en-US" sz="1800" dirty="0">
                <a:solidFill>
                  <a:srgbClr val="070707"/>
                </a:solidFill>
                <a:effectLst/>
                <a:latin typeface="Times New Roman" panose="02020603050405020304" pitchFamily="18" charset="0"/>
                <a:ea typeface="Times New Roman" panose="02020603050405020304" pitchFamily="18" charset="0"/>
              </a:rPr>
              <a:t>d </a:t>
            </a:r>
            <a:r>
              <a:rPr lang="en-US" sz="1800" spc="24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stat</a:t>
            </a:r>
            <a:r>
              <a:rPr lang="en-US" sz="1800" dirty="0">
                <a:solidFill>
                  <a:srgbClr val="070707"/>
                </a:solidFill>
                <a:effectLst/>
                <a:latin typeface="Times New Roman" panose="02020603050405020304" pitchFamily="18" charset="0"/>
                <a:ea typeface="Times New Roman" panose="02020603050405020304" pitchFamily="18" charset="0"/>
              </a:rPr>
              <a:t>ic</a:t>
            </a:r>
            <a:r>
              <a:rPr lang="en-US" sz="1800" spc="185" dirty="0">
                <a:solidFill>
                  <a:srgbClr val="070707"/>
                </a:solidFill>
                <a:effectLst/>
                <a:latin typeface="Times New Roman" panose="02020603050405020304" pitchFamily="18" charset="0"/>
                <a:ea typeface="Times New Roman" panose="02020603050405020304" pitchFamily="18" charset="0"/>
              </a:rPr>
              <a:t> </a:t>
            </a:r>
            <a:r>
              <a:rPr lang="en-US" sz="1800" spc="15" dirty="0">
                <a:solidFill>
                  <a:srgbClr val="070707"/>
                </a:solidFill>
                <a:effectLst/>
                <a:latin typeface="Times New Roman" panose="02020603050405020304" pitchFamily="18" charset="0"/>
                <a:ea typeface="Times New Roman" panose="02020603050405020304" pitchFamily="18" charset="0"/>
              </a:rPr>
              <a:t>w</a:t>
            </a:r>
            <a:r>
              <a:rPr lang="en-US" sz="1800" spc="5" dirty="0">
                <a:solidFill>
                  <a:srgbClr val="070707"/>
                </a:solidFill>
                <a:effectLst/>
                <a:latin typeface="Times New Roman" panose="02020603050405020304" pitchFamily="18" charset="0"/>
                <a:ea typeface="Times New Roman" panose="02020603050405020304" pitchFamily="18" charset="0"/>
              </a:rPr>
              <a:t>ate</a:t>
            </a:r>
            <a:r>
              <a:rPr lang="en-US" sz="1800" dirty="0">
                <a:solidFill>
                  <a:srgbClr val="070707"/>
                </a:solidFill>
                <a:effectLst/>
                <a:latin typeface="Times New Roman" panose="02020603050405020304" pitchFamily="18" charset="0"/>
                <a:ea typeface="Times New Roman" panose="02020603050405020304" pitchFamily="18" charset="0"/>
              </a:rPr>
              <a:t>r</a:t>
            </a:r>
            <a:r>
              <a:rPr lang="en-US" sz="1800" spc="14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leve</a:t>
            </a:r>
            <a:r>
              <a:rPr lang="en-US" sz="1800" dirty="0">
                <a:solidFill>
                  <a:srgbClr val="070707"/>
                </a:solidFill>
                <a:effectLst/>
                <a:latin typeface="Times New Roman" panose="02020603050405020304" pitchFamily="18" charset="0"/>
                <a:ea typeface="Times New Roman" panose="02020603050405020304" pitchFamily="18" charset="0"/>
              </a:rPr>
              <a:t>l  </a:t>
            </a:r>
            <a:r>
              <a:rPr lang="en-US" sz="1800" spc="5" dirty="0">
                <a:solidFill>
                  <a:srgbClr val="070707"/>
                </a:solidFill>
                <a:effectLst/>
                <a:latin typeface="Times New Roman" panose="02020603050405020304" pitchFamily="18" charset="0"/>
                <a:ea typeface="Times New Roman" panose="02020603050405020304" pitchFamily="18" charset="0"/>
              </a:rPr>
              <a:t>(</a:t>
            </a:r>
            <a:r>
              <a:rPr lang="en-US" sz="1800" spc="10" dirty="0">
                <a:solidFill>
                  <a:srgbClr val="070707"/>
                </a:solidFill>
                <a:effectLst/>
                <a:latin typeface="Times New Roman" panose="02020603050405020304" pitchFamily="18" charset="0"/>
                <a:ea typeface="Times New Roman" panose="02020603050405020304" pitchFamily="18" charset="0"/>
              </a:rPr>
              <a:t>SWL</a:t>
            </a:r>
            <a:r>
              <a:rPr lang="en-US" sz="1800" dirty="0">
                <a:solidFill>
                  <a:srgbClr val="070707"/>
                </a:solidFill>
                <a:effectLst/>
                <a:latin typeface="Times New Roman" panose="02020603050405020304" pitchFamily="18" charset="0"/>
                <a:ea typeface="Times New Roman" panose="02020603050405020304" pitchFamily="18" charset="0"/>
              </a:rPr>
              <a:t>) </a:t>
            </a:r>
            <a:r>
              <a:rPr lang="en-US" sz="1800" spc="6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a</a:t>
            </a:r>
            <a:r>
              <a:rPr lang="en-US" sz="1800" dirty="0">
                <a:solidFill>
                  <a:srgbClr val="070707"/>
                </a:solidFill>
                <a:effectLst/>
                <a:latin typeface="Times New Roman" panose="02020603050405020304" pitchFamily="18" charset="0"/>
                <a:ea typeface="Times New Roman" panose="02020603050405020304" pitchFamily="18" charset="0"/>
              </a:rPr>
              <a:t>t</a:t>
            </a:r>
            <a:r>
              <a:rPr lang="en-US" sz="1800" spc="135" dirty="0">
                <a:solidFill>
                  <a:srgbClr val="070707"/>
                </a:solidFill>
                <a:effectLst/>
                <a:latin typeface="Times New Roman" panose="02020603050405020304" pitchFamily="18" charset="0"/>
                <a:ea typeface="Times New Roman" panose="02020603050405020304" pitchFamily="18" charset="0"/>
              </a:rPr>
              <a:t> </a:t>
            </a:r>
            <a:r>
              <a:rPr lang="en-US" sz="1800" dirty="0">
                <a:solidFill>
                  <a:srgbClr val="070707"/>
                </a:solidFill>
                <a:effectLst/>
                <a:latin typeface="Times New Roman" panose="02020603050405020304" pitchFamily="18" charset="0"/>
                <a:ea typeface="Times New Roman" panose="02020603050405020304" pitchFamily="18" charset="0"/>
              </a:rPr>
              <a:t>a</a:t>
            </a:r>
            <a:r>
              <a:rPr lang="en-US" sz="1800" spc="145"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k</a:t>
            </a:r>
            <a:r>
              <a:rPr lang="en-US" sz="1800" spc="5" dirty="0">
                <a:solidFill>
                  <a:srgbClr val="070707"/>
                </a:solidFill>
                <a:effectLst/>
                <a:latin typeface="Times New Roman" panose="02020603050405020304" pitchFamily="18" charset="0"/>
                <a:ea typeface="Times New Roman" panose="02020603050405020304" pitchFamily="18" charset="0"/>
              </a:rPr>
              <a:t>no</a:t>
            </a:r>
            <a:r>
              <a:rPr lang="en-US" sz="1800" spc="15" dirty="0">
                <a:solidFill>
                  <a:srgbClr val="070707"/>
                </a:solidFill>
                <a:effectLst/>
                <a:latin typeface="Times New Roman" panose="02020603050405020304" pitchFamily="18" charset="0"/>
                <a:ea typeface="Times New Roman" panose="02020603050405020304" pitchFamily="18" charset="0"/>
              </a:rPr>
              <a:t>w</a:t>
            </a:r>
            <a:r>
              <a:rPr lang="en-US" sz="1800" dirty="0">
                <a:solidFill>
                  <a:srgbClr val="070707"/>
                </a:solidFill>
                <a:effectLst/>
                <a:latin typeface="Times New Roman" panose="02020603050405020304" pitchFamily="18" charset="0"/>
                <a:ea typeface="Times New Roman" panose="02020603050405020304" pitchFamily="18" charset="0"/>
              </a:rPr>
              <a:t>n </a:t>
            </a:r>
            <a:r>
              <a:rPr lang="en-US" sz="1800" spc="85"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o</a:t>
            </a:r>
            <a:r>
              <a:rPr lang="en-US" sz="1800" dirty="0">
                <a:solidFill>
                  <a:srgbClr val="070707"/>
                </a:solidFill>
                <a:effectLst/>
                <a:latin typeface="Times New Roman" panose="02020603050405020304" pitchFamily="18" charset="0"/>
                <a:ea typeface="Times New Roman" panose="02020603050405020304" pitchFamily="18" charset="0"/>
              </a:rPr>
              <a:t>r </a:t>
            </a:r>
            <a:r>
              <a:rPr lang="en-US" sz="1800" spc="10" dirty="0">
                <a:solidFill>
                  <a:srgbClr val="070707"/>
                </a:solidFill>
                <a:effectLst/>
                <a:latin typeface="Times New Roman" panose="02020603050405020304" pitchFamily="18" charset="0"/>
                <a:ea typeface="Times New Roman" panose="02020603050405020304" pitchFamily="18" charset="0"/>
              </a:rPr>
              <a:t>m</a:t>
            </a:r>
            <a:r>
              <a:rPr lang="en-US" sz="1800" spc="5" dirty="0">
                <a:solidFill>
                  <a:srgbClr val="070707"/>
                </a:solidFill>
                <a:effectLst/>
                <a:latin typeface="Times New Roman" panose="02020603050405020304" pitchFamily="18" charset="0"/>
                <a:ea typeface="Times New Roman" panose="02020603050405020304" pitchFamily="18" charset="0"/>
              </a:rPr>
              <a:t>eas</a:t>
            </a:r>
            <a:r>
              <a:rPr lang="en-US" sz="1800" dirty="0">
                <a:solidFill>
                  <a:srgbClr val="070707"/>
                </a:solidFill>
                <a:effectLst/>
                <a:latin typeface="Times New Roman" panose="02020603050405020304" pitchFamily="18" charset="0"/>
                <a:ea typeface="Times New Roman" panose="02020603050405020304" pitchFamily="18" charset="0"/>
              </a:rPr>
              <a:t>u</a:t>
            </a:r>
            <a:r>
              <a:rPr lang="en-US" sz="1800" spc="15" dirty="0">
                <a:solidFill>
                  <a:srgbClr val="070707"/>
                </a:solidFill>
                <a:effectLst/>
                <a:latin typeface="Times New Roman" panose="02020603050405020304" pitchFamily="18" charset="0"/>
                <a:ea typeface="Times New Roman" panose="02020603050405020304" pitchFamily="18" charset="0"/>
              </a:rPr>
              <a:t>r</a:t>
            </a:r>
            <a:r>
              <a:rPr lang="en-US" sz="1800" spc="5" dirty="0">
                <a:solidFill>
                  <a:srgbClr val="070707"/>
                </a:solidFill>
                <a:effectLst/>
                <a:latin typeface="Times New Roman" panose="02020603050405020304" pitchFamily="18" charset="0"/>
                <a:ea typeface="Times New Roman" panose="02020603050405020304" pitchFamily="18" charset="0"/>
              </a:rPr>
              <a:t>e</a:t>
            </a:r>
            <a:r>
              <a:rPr lang="en-US" sz="1800" dirty="0">
                <a:solidFill>
                  <a:srgbClr val="070707"/>
                </a:solidFill>
                <a:effectLst/>
                <a:latin typeface="Times New Roman" panose="02020603050405020304" pitchFamily="18" charset="0"/>
                <a:ea typeface="Times New Roman" panose="02020603050405020304" pitchFamily="18" charset="0"/>
              </a:rPr>
              <a:t>d </a:t>
            </a:r>
            <a:r>
              <a:rPr lang="en-US" sz="1800" spc="60"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y</a:t>
            </a:r>
            <a:r>
              <a:rPr lang="en-US" sz="1800" spc="5" dirty="0">
                <a:solidFill>
                  <a:srgbClr val="070707"/>
                </a:solidFill>
                <a:effectLst/>
                <a:latin typeface="Times New Roman" panose="02020603050405020304" pitchFamily="18" charset="0"/>
                <a:ea typeface="Times New Roman" panose="02020603050405020304" pitchFamily="18" charset="0"/>
              </a:rPr>
              <a:t>ield</a:t>
            </a:r>
            <a:r>
              <a:rPr lang="en-US" sz="1800" dirty="0">
                <a:solidFill>
                  <a:srgbClr val="070707"/>
                </a:solidFill>
                <a:effectLst/>
                <a:latin typeface="Times New Roman" panose="02020603050405020304" pitchFamily="18" charset="0"/>
                <a:ea typeface="Times New Roman" panose="02020603050405020304" pitchFamily="18" charset="0"/>
              </a:rPr>
              <a:t>,</a:t>
            </a:r>
            <a:r>
              <a:rPr lang="en-US" sz="1800" spc="4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an</a:t>
            </a:r>
            <a:r>
              <a:rPr lang="en-US" sz="1800" dirty="0">
                <a:solidFill>
                  <a:srgbClr val="070707"/>
                </a:solidFill>
                <a:effectLst/>
                <a:latin typeface="Times New Roman" panose="02020603050405020304" pitchFamily="18" charset="0"/>
                <a:ea typeface="Times New Roman" panose="02020603050405020304" pitchFamily="18" charset="0"/>
              </a:rPr>
              <a:t>d</a:t>
            </a:r>
            <a:r>
              <a:rPr lang="en-US" sz="1800" spc="11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re</a:t>
            </a:r>
            <a:r>
              <a:rPr lang="en-US" sz="1800" dirty="0">
                <a:solidFill>
                  <a:srgbClr val="070707"/>
                </a:solidFill>
                <a:effectLst/>
                <a:latin typeface="Times New Roman" panose="02020603050405020304" pitchFamily="18" charset="0"/>
                <a:ea typeface="Times New Roman" panose="02020603050405020304" pitchFamily="18" charset="0"/>
              </a:rPr>
              <a:t>c</a:t>
            </a:r>
            <a:r>
              <a:rPr lang="en-US" sz="1800" spc="15" dirty="0">
                <a:solidFill>
                  <a:srgbClr val="070707"/>
                </a:solidFill>
                <a:effectLst/>
                <a:latin typeface="Times New Roman" panose="02020603050405020304" pitchFamily="18" charset="0"/>
                <a:ea typeface="Times New Roman" panose="02020603050405020304" pitchFamily="18" charset="0"/>
              </a:rPr>
              <a:t>o</a:t>
            </a:r>
            <a:r>
              <a:rPr lang="en-US" sz="1800" spc="5" dirty="0">
                <a:solidFill>
                  <a:srgbClr val="070707"/>
                </a:solidFill>
                <a:effectLst/>
                <a:latin typeface="Times New Roman" panose="02020603050405020304" pitchFamily="18" charset="0"/>
                <a:ea typeface="Times New Roman" panose="02020603050405020304" pitchFamily="18" charset="0"/>
              </a:rPr>
              <a:t>rdin</a:t>
            </a:r>
            <a:r>
              <a:rPr lang="en-US" sz="1800" dirty="0">
                <a:solidFill>
                  <a:srgbClr val="070707"/>
                </a:solidFill>
                <a:effectLst/>
                <a:latin typeface="Times New Roman" panose="02020603050405020304" pitchFamily="18" charset="0"/>
                <a:ea typeface="Times New Roman" panose="02020603050405020304" pitchFamily="18" charset="0"/>
              </a:rPr>
              <a:t>g</a:t>
            </a:r>
            <a:r>
              <a:rPr lang="en-US" sz="1800" spc="-1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th</a:t>
            </a:r>
            <a:r>
              <a:rPr lang="en-US" sz="1800" dirty="0">
                <a:solidFill>
                  <a:srgbClr val="070707"/>
                </a:solidFill>
                <a:effectLst/>
                <a:latin typeface="Times New Roman" panose="02020603050405020304" pitchFamily="18" charset="0"/>
                <a:ea typeface="Times New Roman" panose="02020603050405020304" pitchFamily="18" charset="0"/>
              </a:rPr>
              <a:t>e</a:t>
            </a:r>
            <a:r>
              <a:rPr lang="en-US" sz="1800" spc="10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rat</a:t>
            </a:r>
            <a:r>
              <a:rPr lang="en-US" sz="1800" dirty="0">
                <a:solidFill>
                  <a:srgbClr val="070707"/>
                </a:solidFill>
                <a:effectLst/>
                <a:latin typeface="Times New Roman" panose="02020603050405020304" pitchFamily="18" charset="0"/>
                <a:ea typeface="Times New Roman" panose="02020603050405020304" pitchFamily="18" charset="0"/>
              </a:rPr>
              <a:t>e</a:t>
            </a:r>
            <a:r>
              <a:rPr lang="en-US" sz="1800" spc="-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a</a:t>
            </a:r>
            <a:r>
              <a:rPr lang="en-US" sz="1800" spc="10" dirty="0">
                <a:solidFill>
                  <a:srgbClr val="070707"/>
                </a:solidFill>
                <a:effectLst/>
                <a:latin typeface="Times New Roman" panose="02020603050405020304" pitchFamily="18" charset="0"/>
                <a:ea typeface="Times New Roman" panose="02020603050405020304" pitchFamily="18" charset="0"/>
              </a:rPr>
              <a:t>n</a:t>
            </a:r>
            <a:r>
              <a:rPr lang="en-US" sz="1800" dirty="0">
                <a:solidFill>
                  <a:srgbClr val="070707"/>
                </a:solidFill>
                <a:effectLst/>
                <a:latin typeface="Times New Roman" panose="02020603050405020304" pitchFamily="18" charset="0"/>
                <a:ea typeface="Times New Roman" panose="02020603050405020304" pitchFamily="18" charset="0"/>
              </a:rPr>
              <a:t>d</a:t>
            </a:r>
            <a:r>
              <a:rPr lang="en-US" sz="1800" spc="110"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p</a:t>
            </a:r>
            <a:r>
              <a:rPr lang="en-US" sz="1800" spc="5" dirty="0">
                <a:solidFill>
                  <a:srgbClr val="070707"/>
                </a:solidFill>
                <a:effectLst/>
                <a:latin typeface="Times New Roman" panose="02020603050405020304" pitchFamily="18" charset="0"/>
                <a:ea typeface="Times New Roman" panose="02020603050405020304" pitchFamily="18" charset="0"/>
              </a:rPr>
              <a:t>atte</a:t>
            </a:r>
            <a:r>
              <a:rPr lang="en-US" sz="1800" dirty="0">
                <a:solidFill>
                  <a:srgbClr val="070707"/>
                </a:solidFill>
                <a:effectLst/>
                <a:latin typeface="Times New Roman" panose="02020603050405020304" pitchFamily="18" charset="0"/>
                <a:ea typeface="Times New Roman" panose="02020603050405020304" pitchFamily="18" charset="0"/>
              </a:rPr>
              <a:t>rn </a:t>
            </a:r>
            <a:r>
              <a:rPr lang="en-US" sz="1800" spc="6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b</a:t>
            </a:r>
            <a:r>
              <a:rPr lang="en-US" sz="1800" dirty="0">
                <a:solidFill>
                  <a:srgbClr val="070707"/>
                </a:solidFill>
                <a:effectLst/>
                <a:latin typeface="Times New Roman" panose="02020603050405020304" pitchFamily="18" charset="0"/>
                <a:ea typeface="Times New Roman" panose="02020603050405020304" pitchFamily="18" charset="0"/>
              </a:rPr>
              <a:t>y</a:t>
            </a:r>
            <a:r>
              <a:rPr lang="en-US" sz="1800" spc="-15" dirty="0">
                <a:solidFill>
                  <a:srgbClr val="070707"/>
                </a:solidFill>
                <a:effectLst/>
                <a:latin typeface="Times New Roman" panose="02020603050405020304" pitchFamily="18" charset="0"/>
                <a:ea typeface="Times New Roman" panose="02020603050405020304" pitchFamily="18" charset="0"/>
              </a:rPr>
              <a:t> </a:t>
            </a:r>
            <a:r>
              <a:rPr lang="en-US" sz="1800" spc="15" dirty="0">
                <a:solidFill>
                  <a:srgbClr val="070707"/>
                </a:solidFill>
                <a:effectLst/>
                <a:latin typeface="Times New Roman" panose="02020603050405020304" pitchFamily="18" charset="0"/>
                <a:ea typeface="Times New Roman" panose="02020603050405020304" pitchFamily="18" charset="0"/>
              </a:rPr>
              <a:t>w</a:t>
            </a:r>
            <a:r>
              <a:rPr lang="en-US" sz="1800" spc="5" dirty="0">
                <a:solidFill>
                  <a:srgbClr val="070707"/>
                </a:solidFill>
                <a:effectLst/>
                <a:latin typeface="Times New Roman" panose="02020603050405020304" pitchFamily="18" charset="0"/>
                <a:ea typeface="Times New Roman" panose="02020603050405020304" pitchFamily="18" charset="0"/>
              </a:rPr>
              <a:t>hic</a:t>
            </a:r>
            <a:r>
              <a:rPr lang="en-US" sz="1800" dirty="0">
                <a:solidFill>
                  <a:srgbClr val="070707"/>
                </a:solidFill>
                <a:effectLst/>
                <a:latin typeface="Times New Roman" panose="02020603050405020304" pitchFamily="18" charset="0"/>
                <a:ea typeface="Times New Roman" panose="02020603050405020304" pitchFamily="18" charset="0"/>
              </a:rPr>
              <a:t>h</a:t>
            </a:r>
            <a:r>
              <a:rPr lang="en-US" sz="1800" spc="10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th</a:t>
            </a:r>
            <a:r>
              <a:rPr lang="en-US" sz="1800" dirty="0">
                <a:solidFill>
                  <a:srgbClr val="070707"/>
                </a:solidFill>
                <a:effectLst/>
                <a:latin typeface="Times New Roman" panose="02020603050405020304" pitchFamily="18" charset="0"/>
                <a:ea typeface="Times New Roman" panose="02020603050405020304" pitchFamily="18" charset="0"/>
              </a:rPr>
              <a:t>e</a:t>
            </a:r>
            <a:r>
              <a:rPr lang="en-US" sz="1800" spc="100" dirty="0">
                <a:solidFill>
                  <a:srgbClr val="070707"/>
                </a:solidFill>
                <a:effectLst/>
                <a:latin typeface="Times New Roman" panose="02020603050405020304" pitchFamily="18" charset="0"/>
                <a:ea typeface="Times New Roman" panose="02020603050405020304" pitchFamily="18" charset="0"/>
              </a:rPr>
              <a:t> </a:t>
            </a:r>
            <a:r>
              <a:rPr lang="en-US" sz="1800" spc="15" dirty="0">
                <a:solidFill>
                  <a:srgbClr val="070707"/>
                </a:solidFill>
                <a:effectLst/>
                <a:latin typeface="Times New Roman" panose="02020603050405020304" pitchFamily="18" charset="0"/>
                <a:ea typeface="Times New Roman" panose="02020603050405020304" pitchFamily="18" charset="0"/>
              </a:rPr>
              <a:t>w</a:t>
            </a:r>
            <a:r>
              <a:rPr lang="en-US" sz="1800" spc="5" dirty="0">
                <a:solidFill>
                  <a:srgbClr val="070707"/>
                </a:solidFill>
                <a:effectLst/>
                <a:latin typeface="Times New Roman" panose="02020603050405020304" pitchFamily="18" charset="0"/>
                <a:ea typeface="Times New Roman" panose="02020603050405020304" pitchFamily="18" charset="0"/>
              </a:rPr>
              <a:t>ate</a:t>
            </a:r>
            <a:r>
              <a:rPr lang="en-US" sz="1800" dirty="0">
                <a:solidFill>
                  <a:srgbClr val="070707"/>
                </a:solidFill>
                <a:effectLst/>
                <a:latin typeface="Times New Roman" panose="02020603050405020304" pitchFamily="18" charset="0"/>
                <a:ea typeface="Times New Roman" panose="02020603050405020304" pitchFamily="18" charset="0"/>
              </a:rPr>
              <a:t>r</a:t>
            </a:r>
            <a:r>
              <a:rPr lang="en-US" sz="1800" spc="-2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leve</a:t>
            </a:r>
            <a:r>
              <a:rPr lang="en-US" sz="1800" dirty="0">
                <a:solidFill>
                  <a:srgbClr val="070707"/>
                </a:solidFill>
                <a:effectLst/>
                <a:latin typeface="Times New Roman" panose="02020603050405020304" pitchFamily="18" charset="0"/>
                <a:ea typeface="Times New Roman" panose="02020603050405020304" pitchFamily="18" charset="0"/>
              </a:rPr>
              <a:t>l</a:t>
            </a:r>
            <a:r>
              <a:rPr lang="en-US" sz="1800" spc="-10" dirty="0">
                <a:solidFill>
                  <a:srgbClr val="070707"/>
                </a:solidFill>
                <a:effectLst/>
                <a:latin typeface="Times New Roman" panose="02020603050405020304" pitchFamily="18" charset="0"/>
                <a:ea typeface="Times New Roman" panose="02020603050405020304" pitchFamily="18" charset="0"/>
              </a:rPr>
              <a:t> </a:t>
            </a:r>
            <a:r>
              <a:rPr lang="en-US" sz="1800" spc="15" dirty="0">
                <a:solidFill>
                  <a:srgbClr val="070707"/>
                </a:solidFill>
                <a:effectLst/>
                <a:latin typeface="Times New Roman" panose="02020603050405020304" pitchFamily="18" charset="0"/>
                <a:ea typeface="Times New Roman" panose="02020603050405020304" pitchFamily="18" charset="0"/>
              </a:rPr>
              <a:t>w</a:t>
            </a:r>
            <a:r>
              <a:rPr lang="en-US" sz="1800" spc="5" dirty="0">
                <a:solidFill>
                  <a:srgbClr val="070707"/>
                </a:solidFill>
                <a:effectLst/>
                <a:latin typeface="Times New Roman" panose="02020603050405020304" pitchFamily="18" charset="0"/>
                <a:ea typeface="Times New Roman" panose="02020603050405020304" pitchFamily="18" charset="0"/>
              </a:rPr>
              <a:t>ithi</a:t>
            </a:r>
            <a:r>
              <a:rPr lang="en-US" sz="1800" dirty="0">
                <a:solidFill>
                  <a:srgbClr val="070707"/>
                </a:solidFill>
                <a:effectLst/>
                <a:latin typeface="Times New Roman" panose="02020603050405020304" pitchFamily="18" charset="0"/>
                <a:ea typeface="Times New Roman" panose="02020603050405020304" pitchFamily="18" charset="0"/>
              </a:rPr>
              <a:t>n</a:t>
            </a:r>
            <a:r>
              <a:rPr lang="en-US" sz="1800" spc="2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th</a:t>
            </a:r>
            <a:r>
              <a:rPr lang="en-US" sz="1800" dirty="0">
                <a:solidFill>
                  <a:srgbClr val="070707"/>
                </a:solidFill>
                <a:effectLst/>
                <a:latin typeface="Times New Roman" panose="02020603050405020304" pitchFamily="18" charset="0"/>
                <a:ea typeface="Times New Roman" panose="02020603050405020304" pitchFamily="18" charset="0"/>
              </a:rPr>
              <a:t>e</a:t>
            </a:r>
            <a:r>
              <a:rPr lang="en-US" sz="1800" spc="100" dirty="0">
                <a:solidFill>
                  <a:srgbClr val="070707"/>
                </a:solidFill>
                <a:effectLst/>
                <a:latin typeface="Times New Roman" panose="02020603050405020304" pitchFamily="18" charset="0"/>
                <a:ea typeface="Times New Roman" panose="02020603050405020304" pitchFamily="18" charset="0"/>
              </a:rPr>
              <a:t> </a:t>
            </a:r>
            <a:r>
              <a:rPr lang="en-US" sz="1800" spc="15" dirty="0">
                <a:solidFill>
                  <a:srgbClr val="070707"/>
                </a:solidFill>
                <a:effectLst/>
                <a:latin typeface="Times New Roman" panose="02020603050405020304" pitchFamily="18" charset="0"/>
                <a:ea typeface="Times New Roman" panose="02020603050405020304" pitchFamily="18" charset="0"/>
              </a:rPr>
              <a:t>w</a:t>
            </a:r>
            <a:r>
              <a:rPr lang="en-US" sz="1800" spc="5" dirty="0">
                <a:solidFill>
                  <a:srgbClr val="070707"/>
                </a:solidFill>
                <a:effectLst/>
                <a:latin typeface="Times New Roman" panose="02020603050405020304" pitchFamily="18" charset="0"/>
                <a:ea typeface="Times New Roman" panose="02020603050405020304" pitchFamily="18" charset="0"/>
              </a:rPr>
              <a:t>e</a:t>
            </a:r>
            <a:r>
              <a:rPr lang="en-US" sz="1800" dirty="0">
                <a:solidFill>
                  <a:srgbClr val="070707"/>
                </a:solidFill>
                <a:effectLst/>
                <a:latin typeface="Times New Roman" panose="02020603050405020304" pitchFamily="18" charset="0"/>
                <a:ea typeface="Times New Roman" panose="02020603050405020304" pitchFamily="18" charset="0"/>
              </a:rPr>
              <a:t>ll</a:t>
            </a:r>
            <a:r>
              <a:rPr lang="en-US" sz="1800" spc="20"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ch</a:t>
            </a:r>
            <a:r>
              <a:rPr lang="en-US" sz="1800" spc="5" dirty="0">
                <a:solidFill>
                  <a:srgbClr val="070707"/>
                </a:solidFill>
                <a:effectLst/>
                <a:latin typeface="Times New Roman" panose="02020603050405020304" pitchFamily="18" charset="0"/>
                <a:ea typeface="Times New Roman" panose="02020603050405020304" pitchFamily="18" charset="0"/>
              </a:rPr>
              <a:t>a</a:t>
            </a:r>
            <a:r>
              <a:rPr lang="en-US" sz="1800" spc="10" dirty="0">
                <a:solidFill>
                  <a:srgbClr val="070707"/>
                </a:solidFill>
                <a:effectLst/>
                <a:latin typeface="Times New Roman" panose="02020603050405020304" pitchFamily="18" charset="0"/>
                <a:ea typeface="Times New Roman" panose="02020603050405020304" pitchFamily="18" charset="0"/>
              </a:rPr>
              <a:t>ng</a:t>
            </a:r>
            <a:r>
              <a:rPr lang="en-US" sz="1800" spc="5" dirty="0">
                <a:solidFill>
                  <a:srgbClr val="070707"/>
                </a:solidFill>
                <a:effectLst/>
                <a:latin typeface="Times New Roman" panose="02020603050405020304" pitchFamily="18" charset="0"/>
                <a:ea typeface="Times New Roman" panose="02020603050405020304" pitchFamily="18" charset="0"/>
              </a:rPr>
              <a:t>es</a:t>
            </a:r>
            <a:r>
              <a:rPr lang="en-US" sz="1800"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On</a:t>
            </a:r>
            <a:r>
              <a:rPr lang="en-US" sz="1800" spc="5" dirty="0">
                <a:solidFill>
                  <a:srgbClr val="070707"/>
                </a:solidFill>
                <a:effectLst/>
                <a:latin typeface="Times New Roman" panose="02020603050405020304" pitchFamily="18" charset="0"/>
                <a:ea typeface="Times New Roman" panose="02020603050405020304" pitchFamily="18" charset="0"/>
              </a:rPr>
              <a:t>c</a:t>
            </a:r>
            <a:r>
              <a:rPr lang="en-US" sz="1800" dirty="0">
                <a:solidFill>
                  <a:srgbClr val="070707"/>
                </a:solidFill>
                <a:effectLst/>
                <a:latin typeface="Times New Roman" panose="02020603050405020304" pitchFamily="18" charset="0"/>
                <a:ea typeface="Times New Roman" panose="02020603050405020304" pitchFamily="18" charset="0"/>
              </a:rPr>
              <a:t>e</a:t>
            </a:r>
            <a:r>
              <a:rPr lang="en-US" sz="1800" spc="70" dirty="0">
                <a:solidFill>
                  <a:srgbClr val="070707"/>
                </a:solidFill>
                <a:effectLst/>
                <a:latin typeface="Times New Roman" panose="02020603050405020304" pitchFamily="18" charset="0"/>
                <a:ea typeface="Times New Roman" panose="02020603050405020304" pitchFamily="18" charset="0"/>
              </a:rPr>
              <a:t> </a:t>
            </a:r>
            <a:r>
              <a:rPr lang="en-US" sz="1800" dirty="0">
                <a:solidFill>
                  <a:srgbClr val="070707"/>
                </a:solidFill>
                <a:effectLst/>
                <a:latin typeface="Times New Roman" panose="02020603050405020304" pitchFamily="18" charset="0"/>
                <a:ea typeface="Times New Roman" panose="02020603050405020304" pitchFamily="18" charset="0"/>
              </a:rPr>
              <a:t>a</a:t>
            </a:r>
            <a:r>
              <a:rPr lang="en-US" sz="1800" spc="5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d</a:t>
            </a:r>
            <a:r>
              <a:rPr lang="en-US" sz="1800" spc="10" dirty="0">
                <a:solidFill>
                  <a:srgbClr val="070707"/>
                </a:solidFill>
                <a:effectLst/>
                <a:latin typeface="Times New Roman" panose="02020603050405020304" pitchFamily="18" charset="0"/>
                <a:ea typeface="Times New Roman" panose="02020603050405020304" pitchFamily="18" charset="0"/>
              </a:rPr>
              <a:t>yn</a:t>
            </a:r>
            <a:r>
              <a:rPr lang="en-US" sz="1800" spc="5" dirty="0">
                <a:solidFill>
                  <a:srgbClr val="070707"/>
                </a:solidFill>
                <a:effectLst/>
                <a:latin typeface="Times New Roman" panose="02020603050405020304" pitchFamily="18" charset="0"/>
                <a:ea typeface="Times New Roman" panose="02020603050405020304" pitchFamily="18" charset="0"/>
              </a:rPr>
              <a:t>a</a:t>
            </a:r>
            <a:r>
              <a:rPr lang="en-US" sz="1800" spc="15" dirty="0">
                <a:solidFill>
                  <a:srgbClr val="070707"/>
                </a:solidFill>
                <a:effectLst/>
                <a:latin typeface="Times New Roman" panose="02020603050405020304" pitchFamily="18" charset="0"/>
                <a:ea typeface="Times New Roman" panose="02020603050405020304" pitchFamily="18" charset="0"/>
              </a:rPr>
              <a:t>m</a:t>
            </a:r>
            <a:r>
              <a:rPr lang="en-US" sz="1800" spc="5" dirty="0">
                <a:solidFill>
                  <a:srgbClr val="070707"/>
                </a:solidFill>
                <a:effectLst/>
                <a:latin typeface="Times New Roman" panose="02020603050405020304" pitchFamily="18" charset="0"/>
                <a:ea typeface="Times New Roman" panose="02020603050405020304" pitchFamily="18" charset="0"/>
              </a:rPr>
              <a:t>i</a:t>
            </a:r>
            <a:r>
              <a:rPr lang="en-US" sz="1800" dirty="0">
                <a:solidFill>
                  <a:srgbClr val="070707"/>
                </a:solidFill>
                <a:effectLst/>
                <a:latin typeface="Times New Roman" panose="02020603050405020304" pitchFamily="18" charset="0"/>
                <a:ea typeface="Times New Roman" panose="02020603050405020304" pitchFamily="18" charset="0"/>
              </a:rPr>
              <a:t>c</a:t>
            </a:r>
            <a:r>
              <a:rPr lang="en-US" sz="1800" spc="165" dirty="0">
                <a:solidFill>
                  <a:srgbClr val="070707"/>
                </a:solidFill>
                <a:effectLst/>
                <a:latin typeface="Times New Roman" panose="02020603050405020304" pitchFamily="18" charset="0"/>
                <a:ea typeface="Times New Roman" panose="02020603050405020304" pitchFamily="18" charset="0"/>
              </a:rPr>
              <a:t> </a:t>
            </a:r>
            <a:r>
              <a:rPr lang="en-US" sz="1800" spc="15" dirty="0">
                <a:solidFill>
                  <a:srgbClr val="070707"/>
                </a:solidFill>
                <a:effectLst/>
                <a:latin typeface="Times New Roman" panose="02020603050405020304" pitchFamily="18" charset="0"/>
                <a:ea typeface="Times New Roman" panose="02020603050405020304" pitchFamily="18" charset="0"/>
              </a:rPr>
              <a:t>w</a:t>
            </a:r>
            <a:r>
              <a:rPr lang="en-US" sz="1800" spc="5" dirty="0">
                <a:solidFill>
                  <a:srgbClr val="070707"/>
                </a:solidFill>
                <a:effectLst/>
                <a:latin typeface="Times New Roman" panose="02020603050405020304" pitchFamily="18" charset="0"/>
                <a:ea typeface="Times New Roman" panose="02020603050405020304" pitchFamily="18" charset="0"/>
              </a:rPr>
              <a:t>ate</a:t>
            </a:r>
            <a:r>
              <a:rPr lang="en-US" sz="1800" dirty="0">
                <a:solidFill>
                  <a:srgbClr val="070707"/>
                </a:solidFill>
                <a:effectLst/>
                <a:latin typeface="Times New Roman" panose="02020603050405020304" pitchFamily="18" charset="0"/>
                <a:ea typeface="Times New Roman" panose="02020603050405020304" pitchFamily="18" charset="0"/>
              </a:rPr>
              <a:t>r</a:t>
            </a:r>
            <a:r>
              <a:rPr lang="en-US" sz="1800" spc="3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leve</a:t>
            </a:r>
            <a:r>
              <a:rPr lang="en-US" sz="1800" dirty="0">
                <a:solidFill>
                  <a:srgbClr val="070707"/>
                </a:solidFill>
                <a:effectLst/>
                <a:latin typeface="Times New Roman" panose="02020603050405020304" pitchFamily="18" charset="0"/>
                <a:ea typeface="Times New Roman" panose="02020603050405020304" pitchFamily="18" charset="0"/>
              </a:rPr>
              <a:t>l</a:t>
            </a:r>
            <a:r>
              <a:rPr lang="en-US" sz="1800" spc="13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a:t>
            </a:r>
            <a:r>
              <a:rPr lang="en-US" sz="1800" spc="15" dirty="0">
                <a:solidFill>
                  <a:srgbClr val="070707"/>
                </a:solidFill>
                <a:effectLst/>
                <a:latin typeface="Times New Roman" panose="02020603050405020304" pitchFamily="18" charset="0"/>
                <a:ea typeface="Times New Roman" panose="02020603050405020304" pitchFamily="18" charset="0"/>
              </a:rPr>
              <a:t>O</a:t>
            </a:r>
            <a:r>
              <a:rPr lang="en-US" sz="1800" spc="10" dirty="0">
                <a:solidFill>
                  <a:srgbClr val="070707"/>
                </a:solidFill>
                <a:effectLst/>
                <a:latin typeface="Times New Roman" panose="02020603050405020304" pitchFamily="18" charset="0"/>
                <a:ea typeface="Times New Roman" panose="02020603050405020304" pitchFamily="18" charset="0"/>
              </a:rPr>
              <a:t>WL</a:t>
            </a:r>
            <a:r>
              <a:rPr lang="en-US" sz="1800" dirty="0">
                <a:solidFill>
                  <a:srgbClr val="070707"/>
                </a:solidFill>
                <a:effectLst/>
                <a:latin typeface="Times New Roman" panose="02020603050405020304" pitchFamily="18" charset="0"/>
                <a:ea typeface="Times New Roman" panose="02020603050405020304" pitchFamily="18" charset="0"/>
              </a:rPr>
              <a:t>)</a:t>
            </a:r>
            <a:r>
              <a:rPr lang="en-US" sz="1800" spc="19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i</a:t>
            </a:r>
            <a:r>
              <a:rPr lang="en-US" sz="1800" dirty="0">
                <a:solidFill>
                  <a:srgbClr val="070707"/>
                </a:solidFill>
                <a:effectLst/>
                <a:latin typeface="Times New Roman" panose="02020603050405020304" pitchFamily="18" charset="0"/>
                <a:ea typeface="Times New Roman" panose="02020603050405020304" pitchFamily="18" charset="0"/>
              </a:rPr>
              <a:t>s</a:t>
            </a:r>
            <a:r>
              <a:rPr lang="en-US" sz="1800" spc="4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rea</a:t>
            </a:r>
            <a:r>
              <a:rPr lang="en-US" sz="1800" spc="10" dirty="0">
                <a:solidFill>
                  <a:srgbClr val="070707"/>
                </a:solidFill>
                <a:effectLst/>
                <a:latin typeface="Times New Roman" panose="02020603050405020304" pitchFamily="18" charset="0"/>
                <a:ea typeface="Times New Roman" panose="02020603050405020304" pitchFamily="18" charset="0"/>
              </a:rPr>
              <a:t>ch</a:t>
            </a:r>
            <a:r>
              <a:rPr lang="en-US" sz="1800" spc="5" dirty="0">
                <a:solidFill>
                  <a:srgbClr val="070707"/>
                </a:solidFill>
                <a:effectLst/>
                <a:latin typeface="Times New Roman" panose="02020603050405020304" pitchFamily="18" charset="0"/>
                <a:ea typeface="Times New Roman" panose="02020603050405020304" pitchFamily="18" charset="0"/>
              </a:rPr>
              <a:t>ed</a:t>
            </a:r>
            <a:r>
              <a:rPr lang="en-US" sz="1800" dirty="0">
                <a:solidFill>
                  <a:srgbClr val="070707"/>
                </a:solidFill>
                <a:effectLst/>
                <a:latin typeface="Times New Roman" panose="02020603050405020304" pitchFamily="18" charset="0"/>
                <a:ea typeface="Times New Roman" panose="02020603050405020304" pitchFamily="18" charset="0"/>
              </a:rPr>
              <a:t>,</a:t>
            </a:r>
            <a:r>
              <a:rPr lang="en-US" sz="1800" spc="9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rat</a:t>
            </a:r>
            <a:r>
              <a:rPr lang="en-US" sz="1800" dirty="0">
                <a:solidFill>
                  <a:srgbClr val="070707"/>
                </a:solidFill>
                <a:effectLst/>
                <a:latin typeface="Times New Roman" panose="02020603050405020304" pitchFamily="18" charset="0"/>
                <a:ea typeface="Times New Roman" panose="02020603050405020304" pitchFamily="18" charset="0"/>
              </a:rPr>
              <a:t>e</a:t>
            </a:r>
            <a:r>
              <a:rPr lang="en-US" sz="1800" spc="6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o</a:t>
            </a:r>
            <a:r>
              <a:rPr lang="en-US" sz="1800" dirty="0">
                <a:solidFill>
                  <a:srgbClr val="070707"/>
                </a:solidFill>
                <a:effectLst/>
                <a:latin typeface="Times New Roman" panose="02020603050405020304" pitchFamily="18" charset="0"/>
                <a:ea typeface="Times New Roman" panose="02020603050405020304" pitchFamily="18" charset="0"/>
              </a:rPr>
              <a:t>f</a:t>
            </a:r>
            <a:r>
              <a:rPr lang="en-US" sz="1800" spc="-2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i</a:t>
            </a:r>
            <a:r>
              <a:rPr lang="en-US" sz="1800" spc="10" dirty="0">
                <a:solidFill>
                  <a:srgbClr val="070707"/>
                </a:solidFill>
                <a:effectLst/>
                <a:latin typeface="Times New Roman" panose="02020603050405020304" pitchFamily="18" charset="0"/>
                <a:ea typeface="Times New Roman" panose="02020603050405020304" pitchFamily="18" charset="0"/>
              </a:rPr>
              <a:t>n</a:t>
            </a:r>
            <a:r>
              <a:rPr lang="en-US" sz="1800" dirty="0">
                <a:solidFill>
                  <a:srgbClr val="070707"/>
                </a:solidFill>
                <a:effectLst/>
                <a:latin typeface="Times New Roman" panose="02020603050405020304" pitchFamily="18" charset="0"/>
                <a:ea typeface="Times New Roman" panose="02020603050405020304" pitchFamily="18" charset="0"/>
              </a:rPr>
              <a:t>f</a:t>
            </a:r>
            <a:r>
              <a:rPr lang="en-US" sz="1800" spc="5" dirty="0">
                <a:solidFill>
                  <a:srgbClr val="070707"/>
                </a:solidFill>
                <a:effectLst/>
                <a:latin typeface="Times New Roman" panose="02020603050405020304" pitchFamily="18" charset="0"/>
                <a:ea typeface="Times New Roman" panose="02020603050405020304" pitchFamily="18" charset="0"/>
              </a:rPr>
              <a:t>l</a:t>
            </a:r>
            <a:r>
              <a:rPr lang="en-US" sz="1800" spc="10" dirty="0">
                <a:solidFill>
                  <a:srgbClr val="070707"/>
                </a:solidFill>
                <a:effectLst/>
                <a:latin typeface="Times New Roman" panose="02020603050405020304" pitchFamily="18" charset="0"/>
                <a:ea typeface="Times New Roman" panose="02020603050405020304" pitchFamily="18" charset="0"/>
              </a:rPr>
              <a:t>o</a:t>
            </a:r>
            <a:r>
              <a:rPr lang="en-US" sz="1800" dirty="0">
                <a:solidFill>
                  <a:srgbClr val="070707"/>
                </a:solidFill>
                <a:effectLst/>
                <a:latin typeface="Times New Roman" panose="02020603050405020304" pitchFamily="18" charset="0"/>
                <a:ea typeface="Times New Roman" panose="02020603050405020304" pitchFamily="18" charset="0"/>
              </a:rPr>
              <a:t>w</a:t>
            </a:r>
            <a:r>
              <a:rPr lang="en-US" sz="1800" spc="6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t</a:t>
            </a:r>
            <a:r>
              <a:rPr lang="en-US" sz="1800" dirty="0">
                <a:solidFill>
                  <a:srgbClr val="070707"/>
                </a:solidFill>
                <a:effectLst/>
                <a:latin typeface="Times New Roman" panose="02020603050405020304" pitchFamily="18" charset="0"/>
                <a:ea typeface="Times New Roman" panose="02020603050405020304" pitchFamily="18" charset="0"/>
              </a:rPr>
              <a:t>o</a:t>
            </a:r>
            <a:r>
              <a:rPr lang="en-US" sz="1800" spc="9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th</a:t>
            </a:r>
            <a:r>
              <a:rPr lang="en-US" sz="1800" dirty="0">
                <a:solidFill>
                  <a:srgbClr val="070707"/>
                </a:solidFill>
                <a:effectLst/>
                <a:latin typeface="Times New Roman" panose="02020603050405020304" pitchFamily="18" charset="0"/>
                <a:ea typeface="Times New Roman" panose="02020603050405020304" pitchFamily="18" charset="0"/>
              </a:rPr>
              <a:t>e</a:t>
            </a:r>
            <a:r>
              <a:rPr lang="en-US" sz="1800" spc="150" dirty="0">
                <a:solidFill>
                  <a:srgbClr val="070707"/>
                </a:solidFill>
                <a:effectLst/>
                <a:latin typeface="Times New Roman" panose="02020603050405020304" pitchFamily="18" charset="0"/>
                <a:ea typeface="Times New Roman" panose="02020603050405020304" pitchFamily="18" charset="0"/>
              </a:rPr>
              <a:t> </a:t>
            </a:r>
            <a:r>
              <a:rPr lang="en-US" sz="1800" spc="15" dirty="0">
                <a:solidFill>
                  <a:srgbClr val="070707"/>
                </a:solidFill>
                <a:effectLst/>
                <a:latin typeface="Times New Roman" panose="02020603050405020304" pitchFamily="18" charset="0"/>
                <a:ea typeface="Times New Roman" panose="02020603050405020304" pitchFamily="18" charset="0"/>
              </a:rPr>
              <a:t>w</a:t>
            </a:r>
            <a:r>
              <a:rPr lang="en-US" sz="1800" spc="5" dirty="0">
                <a:solidFill>
                  <a:srgbClr val="070707"/>
                </a:solidFill>
                <a:effectLst/>
                <a:latin typeface="Times New Roman" panose="02020603050405020304" pitchFamily="18" charset="0"/>
                <a:ea typeface="Times New Roman" panose="02020603050405020304" pitchFamily="18" charset="0"/>
              </a:rPr>
              <a:t>e</a:t>
            </a:r>
            <a:r>
              <a:rPr lang="en-US" sz="1800" dirty="0">
                <a:solidFill>
                  <a:srgbClr val="070707"/>
                </a:solidFill>
                <a:effectLst/>
                <a:latin typeface="Times New Roman" panose="02020603050405020304" pitchFamily="18" charset="0"/>
                <a:ea typeface="Times New Roman" panose="02020603050405020304" pitchFamily="18" charset="0"/>
              </a:rPr>
              <a:t>ll</a:t>
            </a:r>
            <a:r>
              <a:rPr lang="en-US" sz="1800" spc="12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equal</a:t>
            </a:r>
            <a:r>
              <a:rPr lang="en-US" sz="1800" dirty="0">
                <a:solidFill>
                  <a:srgbClr val="070707"/>
                </a:solidFill>
                <a:effectLst/>
                <a:latin typeface="Times New Roman" panose="02020603050405020304" pitchFamily="18" charset="0"/>
                <a:ea typeface="Times New Roman" panose="02020603050405020304" pitchFamily="18" charset="0"/>
              </a:rPr>
              <a:t>s</a:t>
            </a:r>
            <a:r>
              <a:rPr lang="en-US" sz="1800" spc="17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th</a:t>
            </a:r>
            <a:r>
              <a:rPr lang="en-US" sz="1800" dirty="0">
                <a:solidFill>
                  <a:srgbClr val="070707"/>
                </a:solidFill>
                <a:effectLst/>
                <a:latin typeface="Times New Roman" panose="02020603050405020304" pitchFamily="18" charset="0"/>
                <a:ea typeface="Times New Roman" panose="02020603050405020304" pitchFamily="18" charset="0"/>
              </a:rPr>
              <a:t>e</a:t>
            </a:r>
            <a:r>
              <a:rPr lang="en-US" sz="1800" spc="17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rat</a:t>
            </a:r>
            <a:r>
              <a:rPr lang="en-US" sz="1800" dirty="0">
                <a:solidFill>
                  <a:srgbClr val="070707"/>
                </a:solidFill>
                <a:effectLst/>
                <a:latin typeface="Times New Roman" panose="02020603050405020304" pitchFamily="18" charset="0"/>
                <a:ea typeface="Times New Roman" panose="02020603050405020304" pitchFamily="18" charset="0"/>
              </a:rPr>
              <a:t>e</a:t>
            </a:r>
            <a:r>
              <a:rPr lang="en-US" sz="1800" spc="6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o</a:t>
            </a:r>
            <a:r>
              <a:rPr lang="en-US" sz="1800" dirty="0">
                <a:solidFill>
                  <a:srgbClr val="070707"/>
                </a:solidFill>
                <a:effectLst/>
                <a:latin typeface="Times New Roman" panose="02020603050405020304" pitchFamily="18" charset="0"/>
                <a:ea typeface="Times New Roman" panose="02020603050405020304" pitchFamily="18" charset="0"/>
              </a:rPr>
              <a:t>f</a:t>
            </a:r>
            <a:r>
              <a:rPr lang="en-US" sz="1800" spc="-2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p</a:t>
            </a:r>
            <a:r>
              <a:rPr lang="en-US" sz="1800" spc="10" dirty="0">
                <a:solidFill>
                  <a:srgbClr val="070707"/>
                </a:solidFill>
                <a:effectLst/>
                <a:latin typeface="Times New Roman" panose="02020603050405020304" pitchFamily="18" charset="0"/>
                <a:ea typeface="Times New Roman" panose="02020603050405020304" pitchFamily="18" charset="0"/>
              </a:rPr>
              <a:t>u</a:t>
            </a:r>
            <a:r>
              <a:rPr lang="en-US" sz="1800" spc="15" dirty="0">
                <a:solidFill>
                  <a:srgbClr val="070707"/>
                </a:solidFill>
                <a:effectLst/>
                <a:latin typeface="Times New Roman" panose="02020603050405020304" pitchFamily="18" charset="0"/>
                <a:ea typeface="Times New Roman" panose="02020603050405020304" pitchFamily="18" charset="0"/>
              </a:rPr>
              <a:t>m</a:t>
            </a:r>
            <a:r>
              <a:rPr lang="en-US" sz="1800" spc="10" dirty="0">
                <a:solidFill>
                  <a:srgbClr val="070707"/>
                </a:solidFill>
                <a:effectLst/>
                <a:latin typeface="Times New Roman" panose="02020603050405020304" pitchFamily="18" charset="0"/>
                <a:ea typeface="Times New Roman" panose="02020603050405020304" pitchFamily="18" charset="0"/>
              </a:rPr>
              <a:t>p</a:t>
            </a:r>
            <a:r>
              <a:rPr lang="en-US" sz="1800" spc="5" dirty="0">
                <a:solidFill>
                  <a:srgbClr val="070707"/>
                </a:solidFill>
                <a:effectLst/>
                <a:latin typeface="Times New Roman" panose="02020603050405020304" pitchFamily="18" charset="0"/>
                <a:ea typeface="Times New Roman" panose="02020603050405020304" pitchFamily="18" charset="0"/>
              </a:rPr>
              <a:t>in</a:t>
            </a:r>
            <a:r>
              <a:rPr lang="en-US" sz="1800" spc="10" dirty="0">
                <a:solidFill>
                  <a:srgbClr val="070707"/>
                </a:solidFill>
                <a:effectLst/>
                <a:latin typeface="Times New Roman" panose="02020603050405020304" pitchFamily="18" charset="0"/>
                <a:ea typeface="Times New Roman" panose="02020603050405020304" pitchFamily="18" charset="0"/>
              </a:rPr>
              <a:t>g</a:t>
            </a:r>
            <a:r>
              <a:rPr lang="en-US" sz="1800"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T</a:t>
            </a:r>
            <a:r>
              <a:rPr lang="en-US" sz="1800" spc="5" dirty="0">
                <a:solidFill>
                  <a:srgbClr val="070707"/>
                </a:solidFill>
                <a:effectLst/>
                <a:latin typeface="Times New Roman" panose="02020603050405020304" pitchFamily="18" charset="0"/>
                <a:ea typeface="Times New Roman" panose="02020603050405020304" pitchFamily="18" charset="0"/>
              </a:rPr>
              <a:t>o</a:t>
            </a:r>
            <a:r>
              <a:rPr lang="en-US" sz="1800" spc="10" dirty="0">
                <a:solidFill>
                  <a:srgbClr val="070707"/>
                </a:solidFill>
                <a:effectLst/>
                <a:latin typeface="Times New Roman" panose="02020603050405020304" pitchFamily="18" charset="0"/>
                <a:ea typeface="Times New Roman" panose="02020603050405020304" pitchFamily="18" charset="0"/>
              </a:rPr>
              <a:t>d</a:t>
            </a:r>
            <a:r>
              <a:rPr lang="en-US" sz="1800" spc="5" dirty="0">
                <a:solidFill>
                  <a:srgbClr val="070707"/>
                </a:solidFill>
                <a:effectLst/>
                <a:latin typeface="Times New Roman" panose="02020603050405020304" pitchFamily="18" charset="0"/>
                <a:ea typeface="Times New Roman" panose="02020603050405020304" pitchFamily="18" charset="0"/>
              </a:rPr>
              <a:t>a</a:t>
            </a:r>
            <a:r>
              <a:rPr lang="en-US" sz="1800" spc="10" dirty="0">
                <a:solidFill>
                  <a:srgbClr val="070707"/>
                </a:solidFill>
                <a:effectLst/>
                <a:latin typeface="Times New Roman" panose="02020603050405020304" pitchFamily="18" charset="0"/>
                <a:ea typeface="Times New Roman" panose="02020603050405020304" pitchFamily="18" charset="0"/>
              </a:rPr>
              <a:t>y</a:t>
            </a:r>
            <a:r>
              <a:rPr lang="en-US" sz="1800" dirty="0">
                <a:solidFill>
                  <a:srgbClr val="070707"/>
                </a:solidFill>
                <a:effectLst/>
                <a:latin typeface="Times New Roman" panose="02020603050405020304" pitchFamily="18" charset="0"/>
                <a:ea typeface="Times New Roman" panose="02020603050405020304" pitchFamily="18" charset="0"/>
              </a:rPr>
              <a:t>,</a:t>
            </a:r>
            <a:r>
              <a:rPr lang="en-US" sz="1800" spc="4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i</a:t>
            </a:r>
            <a:r>
              <a:rPr lang="en-US" sz="1800" dirty="0">
                <a:solidFill>
                  <a:srgbClr val="070707"/>
                </a:solidFill>
                <a:effectLst/>
                <a:latin typeface="Times New Roman" panose="02020603050405020304" pitchFamily="18" charset="0"/>
                <a:ea typeface="Times New Roman" panose="02020603050405020304" pitchFamily="18" charset="0"/>
              </a:rPr>
              <a:t>t</a:t>
            </a:r>
            <a:r>
              <a:rPr lang="en-US" sz="1800" spc="5" dirty="0">
                <a:solidFill>
                  <a:srgbClr val="070707"/>
                </a:solidFill>
                <a:effectLst/>
                <a:latin typeface="Times New Roman" panose="02020603050405020304" pitchFamily="18" charset="0"/>
                <a:ea typeface="Times New Roman" panose="02020603050405020304" pitchFamily="18" charset="0"/>
              </a:rPr>
              <a:t> i</a:t>
            </a:r>
            <a:r>
              <a:rPr lang="en-US" sz="1800" dirty="0">
                <a:solidFill>
                  <a:srgbClr val="070707"/>
                </a:solidFill>
                <a:effectLst/>
                <a:latin typeface="Times New Roman" panose="02020603050405020304" pitchFamily="18" charset="0"/>
                <a:ea typeface="Times New Roman" panose="02020603050405020304" pitchFamily="18" charset="0"/>
              </a:rPr>
              <a:t>s a</a:t>
            </a:r>
            <a:r>
              <a:rPr lang="en-US" sz="1800" spc="10" dirty="0">
                <a:solidFill>
                  <a:srgbClr val="070707"/>
                </a:solidFill>
                <a:effectLst/>
                <a:latin typeface="Times New Roman" panose="02020603050405020304" pitchFamily="18" charset="0"/>
                <a:ea typeface="Times New Roman" panose="02020603050405020304" pitchFamily="18" charset="0"/>
              </a:rPr>
              <a:t> co</a:t>
            </a:r>
            <a:r>
              <a:rPr lang="en-US" sz="1800" spc="15" dirty="0">
                <a:solidFill>
                  <a:srgbClr val="070707"/>
                </a:solidFill>
                <a:effectLst/>
                <a:latin typeface="Times New Roman" panose="02020603050405020304" pitchFamily="18" charset="0"/>
                <a:ea typeface="Times New Roman" panose="02020603050405020304" pitchFamily="18" charset="0"/>
              </a:rPr>
              <a:t>mm</a:t>
            </a:r>
            <a:r>
              <a:rPr lang="en-US" sz="1800" spc="5" dirty="0">
                <a:solidFill>
                  <a:srgbClr val="070707"/>
                </a:solidFill>
                <a:effectLst/>
                <a:latin typeface="Times New Roman" panose="02020603050405020304" pitchFamily="18" charset="0"/>
                <a:ea typeface="Times New Roman" panose="02020603050405020304" pitchFamily="18" charset="0"/>
              </a:rPr>
              <a:t>o</a:t>
            </a:r>
            <a:r>
              <a:rPr lang="en-US" sz="1800" dirty="0">
                <a:solidFill>
                  <a:srgbClr val="070707"/>
                </a:solidFill>
                <a:effectLst/>
                <a:latin typeface="Times New Roman" panose="02020603050405020304" pitchFamily="18" charset="0"/>
                <a:ea typeface="Times New Roman" panose="02020603050405020304" pitchFamily="18" charset="0"/>
              </a:rPr>
              <a:t>n</a:t>
            </a:r>
            <a:r>
              <a:rPr lang="en-US" sz="1800" spc="130"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p</a:t>
            </a:r>
            <a:r>
              <a:rPr lang="en-US" sz="1800" spc="5" dirty="0">
                <a:solidFill>
                  <a:srgbClr val="070707"/>
                </a:solidFill>
                <a:effectLst/>
                <a:latin typeface="Times New Roman" panose="02020603050405020304" pitchFamily="18" charset="0"/>
                <a:ea typeface="Times New Roman" panose="02020603050405020304" pitchFamily="18" charset="0"/>
              </a:rPr>
              <a:t>ract</a:t>
            </a:r>
            <a:r>
              <a:rPr lang="en-US" sz="1800" dirty="0">
                <a:solidFill>
                  <a:srgbClr val="070707"/>
                </a:solidFill>
                <a:effectLst/>
                <a:latin typeface="Times New Roman" panose="02020603050405020304" pitchFamily="18" charset="0"/>
                <a:ea typeface="Times New Roman" panose="02020603050405020304" pitchFamily="18" charset="0"/>
              </a:rPr>
              <a:t>i</a:t>
            </a:r>
            <a:r>
              <a:rPr lang="en-US" sz="1800" spc="10" dirty="0">
                <a:solidFill>
                  <a:srgbClr val="070707"/>
                </a:solidFill>
                <a:effectLst/>
                <a:latin typeface="Times New Roman" panose="02020603050405020304" pitchFamily="18" charset="0"/>
                <a:ea typeface="Times New Roman" panose="02020603050405020304" pitchFamily="18" charset="0"/>
              </a:rPr>
              <a:t>c</a:t>
            </a:r>
            <a:r>
              <a:rPr lang="en-US" sz="1800" dirty="0">
                <a:solidFill>
                  <a:srgbClr val="070707"/>
                </a:solidFill>
                <a:effectLst/>
                <a:latin typeface="Times New Roman" panose="02020603050405020304" pitchFamily="18" charset="0"/>
                <a:ea typeface="Times New Roman" panose="02020603050405020304" pitchFamily="18" charset="0"/>
              </a:rPr>
              <a:t>e</a:t>
            </a:r>
            <a:r>
              <a:rPr lang="en-US" sz="1800" spc="2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t</a:t>
            </a:r>
            <a:r>
              <a:rPr lang="en-US" sz="1800" dirty="0">
                <a:solidFill>
                  <a:srgbClr val="070707"/>
                </a:solidFill>
                <a:effectLst/>
                <a:latin typeface="Times New Roman" panose="02020603050405020304" pitchFamily="18" charset="0"/>
                <a:ea typeface="Times New Roman" panose="02020603050405020304" pitchFamily="18" charset="0"/>
              </a:rPr>
              <a:t>o</a:t>
            </a:r>
            <a:r>
              <a:rPr lang="en-US" sz="1800" spc="75"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c</a:t>
            </a:r>
            <a:r>
              <a:rPr lang="en-US" sz="1800" spc="5" dirty="0">
                <a:solidFill>
                  <a:srgbClr val="070707"/>
                </a:solidFill>
                <a:effectLst/>
                <a:latin typeface="Times New Roman" panose="02020603050405020304" pitchFamily="18" charset="0"/>
                <a:ea typeface="Times New Roman" panose="02020603050405020304" pitchFamily="18" charset="0"/>
              </a:rPr>
              <a:t>a</a:t>
            </a:r>
            <a:r>
              <a:rPr lang="en-US" sz="1800" dirty="0">
                <a:solidFill>
                  <a:srgbClr val="070707"/>
                </a:solidFill>
                <a:effectLst/>
                <a:latin typeface="Times New Roman" panose="02020603050405020304" pitchFamily="18" charset="0"/>
                <a:ea typeface="Times New Roman" panose="02020603050405020304" pitchFamily="18" charset="0"/>
              </a:rPr>
              <a:t>r</a:t>
            </a:r>
            <a:r>
              <a:rPr lang="en-US" sz="1800" spc="10" dirty="0">
                <a:solidFill>
                  <a:srgbClr val="070707"/>
                </a:solidFill>
                <a:effectLst/>
                <a:latin typeface="Times New Roman" panose="02020603050405020304" pitchFamily="18" charset="0"/>
                <a:ea typeface="Times New Roman" panose="02020603050405020304" pitchFamily="18" charset="0"/>
              </a:rPr>
              <a:t>r</a:t>
            </a:r>
            <a:r>
              <a:rPr lang="en-US" sz="1800" dirty="0">
                <a:solidFill>
                  <a:srgbClr val="070707"/>
                </a:solidFill>
                <a:effectLst/>
                <a:latin typeface="Times New Roman" panose="02020603050405020304" pitchFamily="18" charset="0"/>
                <a:ea typeface="Times New Roman" panose="02020603050405020304" pitchFamily="18" charset="0"/>
              </a:rPr>
              <a:t>y</a:t>
            </a:r>
            <a:r>
              <a:rPr lang="en-US" sz="1800" spc="14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ou</a:t>
            </a:r>
            <a:r>
              <a:rPr lang="en-US" sz="1800" dirty="0">
                <a:solidFill>
                  <a:srgbClr val="070707"/>
                </a:solidFill>
                <a:effectLst/>
                <a:latin typeface="Times New Roman" panose="02020603050405020304" pitchFamily="18" charset="0"/>
                <a:ea typeface="Times New Roman" panose="02020603050405020304" pitchFamily="18" charset="0"/>
              </a:rPr>
              <a:t>t</a:t>
            </a:r>
            <a:r>
              <a:rPr lang="en-US" sz="1800" spc="90" dirty="0">
                <a:solidFill>
                  <a:srgbClr val="070707"/>
                </a:solidFill>
                <a:effectLst/>
                <a:latin typeface="Times New Roman" panose="02020603050405020304" pitchFamily="18" charset="0"/>
                <a:ea typeface="Times New Roman" panose="02020603050405020304" pitchFamily="18" charset="0"/>
              </a:rPr>
              <a:t> </a:t>
            </a:r>
            <a:r>
              <a:rPr lang="en-US" sz="1800" dirty="0">
                <a:solidFill>
                  <a:srgbClr val="070707"/>
                </a:solidFill>
                <a:effectLst/>
                <a:latin typeface="Times New Roman" panose="02020603050405020304" pitchFamily="18" charset="0"/>
                <a:ea typeface="Times New Roman" panose="02020603050405020304" pitchFamily="18" charset="0"/>
              </a:rPr>
              <a:t>a</a:t>
            </a:r>
            <a:r>
              <a:rPr lang="en-US" sz="1800" spc="10" dirty="0">
                <a:solidFill>
                  <a:srgbClr val="070707"/>
                </a:solidFill>
                <a:effectLst/>
                <a:latin typeface="Times New Roman" panose="02020603050405020304" pitchFamily="18" charset="0"/>
                <a:ea typeface="Times New Roman" panose="02020603050405020304" pitchFamily="18" charset="0"/>
              </a:rPr>
              <a:t> </a:t>
            </a:r>
            <a:r>
              <a:rPr lang="en-US" sz="1800" dirty="0">
                <a:solidFill>
                  <a:srgbClr val="070707"/>
                </a:solidFill>
                <a:effectLst/>
                <a:latin typeface="Times New Roman" panose="02020603050405020304" pitchFamily="18" charset="0"/>
                <a:ea typeface="Times New Roman" panose="02020603050405020304" pitchFamily="18" charset="0"/>
              </a:rPr>
              <a:t>'</a:t>
            </a:r>
            <a:r>
              <a:rPr lang="en-US" sz="1800" spc="5" dirty="0">
                <a:solidFill>
                  <a:srgbClr val="070707"/>
                </a:solidFill>
                <a:effectLst/>
                <a:latin typeface="Times New Roman" panose="02020603050405020304" pitchFamily="18" charset="0"/>
                <a:ea typeface="Times New Roman" panose="02020603050405020304" pitchFamily="18" charset="0"/>
              </a:rPr>
              <a:t>ste</a:t>
            </a:r>
            <a:r>
              <a:rPr lang="en-US" sz="1800" dirty="0">
                <a:solidFill>
                  <a:srgbClr val="070707"/>
                </a:solidFill>
                <a:effectLst/>
                <a:latin typeface="Times New Roman" panose="02020603050405020304" pitchFamily="18" charset="0"/>
                <a:ea typeface="Times New Roman" panose="02020603050405020304" pitchFamily="18" charset="0"/>
              </a:rPr>
              <a:t>p</a:t>
            </a:r>
            <a:r>
              <a:rPr lang="en-US" sz="1800" spc="5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dra</a:t>
            </a:r>
            <a:r>
              <a:rPr lang="en-US" sz="1800" spc="15" dirty="0">
                <a:solidFill>
                  <a:srgbClr val="070707"/>
                </a:solidFill>
                <a:effectLst/>
                <a:latin typeface="Times New Roman" panose="02020603050405020304" pitchFamily="18" charset="0"/>
                <a:ea typeface="Times New Roman" panose="02020603050405020304" pitchFamily="18" charset="0"/>
              </a:rPr>
              <a:t>w</a:t>
            </a:r>
            <a:r>
              <a:rPr lang="en-US" sz="1800" spc="5" dirty="0">
                <a:solidFill>
                  <a:srgbClr val="070707"/>
                </a:solidFill>
                <a:effectLst/>
                <a:latin typeface="Times New Roman" panose="02020603050405020304" pitchFamily="18" charset="0"/>
                <a:ea typeface="Times New Roman" panose="02020603050405020304" pitchFamily="18" charset="0"/>
              </a:rPr>
              <a:t>do</a:t>
            </a:r>
            <a:r>
              <a:rPr lang="en-US" sz="1800" spc="15" dirty="0">
                <a:solidFill>
                  <a:srgbClr val="070707"/>
                </a:solidFill>
                <a:effectLst/>
                <a:latin typeface="Times New Roman" panose="02020603050405020304" pitchFamily="18" charset="0"/>
                <a:ea typeface="Times New Roman" panose="02020603050405020304" pitchFamily="18" charset="0"/>
              </a:rPr>
              <a:t>w</a:t>
            </a:r>
            <a:r>
              <a:rPr lang="en-US" sz="1800" dirty="0">
                <a:solidFill>
                  <a:srgbClr val="070707"/>
                </a:solidFill>
                <a:effectLst/>
                <a:latin typeface="Times New Roman" panose="02020603050405020304" pitchFamily="18" charset="0"/>
                <a:ea typeface="Times New Roman" panose="02020603050405020304" pitchFamily="18" charset="0"/>
              </a:rPr>
              <a:t>n</a:t>
            </a:r>
            <a:r>
              <a:rPr lang="en-US" sz="1800" spc="5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tes</a:t>
            </a:r>
            <a:r>
              <a:rPr lang="en-US" sz="1800" dirty="0">
                <a:solidFill>
                  <a:srgbClr val="070707"/>
                </a:solidFill>
                <a:effectLst/>
                <a:latin typeface="Times New Roman" panose="02020603050405020304" pitchFamily="18" charset="0"/>
                <a:ea typeface="Times New Roman" panose="02020603050405020304" pitchFamily="18" charset="0"/>
              </a:rPr>
              <a:t>t</a:t>
            </a:r>
            <a:r>
              <a:rPr lang="en-US" sz="1800" spc="5" dirty="0">
                <a:solidFill>
                  <a:srgbClr val="070707"/>
                </a:solidFill>
                <a:effectLst/>
                <a:latin typeface="Times New Roman" panose="02020603050405020304" pitchFamily="18" charset="0"/>
                <a:ea typeface="Times New Roman" panose="02020603050405020304" pitchFamily="18" charset="0"/>
              </a:rPr>
              <a:t>'</a:t>
            </a:r>
            <a:r>
              <a:rPr lang="en-US" sz="1800" dirty="0">
                <a:solidFill>
                  <a:srgbClr val="070707"/>
                </a:solidFill>
                <a:effectLst/>
                <a:latin typeface="Times New Roman" panose="02020603050405020304" pitchFamily="18" charset="0"/>
                <a:ea typeface="Times New Roman" panose="02020603050405020304" pitchFamily="18" charset="0"/>
              </a:rPr>
              <a:t>,</a:t>
            </a:r>
            <a:r>
              <a:rPr lang="en-US" sz="1800" spc="4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i</a:t>
            </a:r>
            <a:r>
              <a:rPr lang="en-US" sz="1800" dirty="0">
                <a:solidFill>
                  <a:srgbClr val="070707"/>
                </a:solidFill>
                <a:effectLst/>
                <a:latin typeface="Times New Roman" panose="02020603050405020304" pitchFamily="18" charset="0"/>
                <a:ea typeface="Times New Roman" panose="02020603050405020304" pitchFamily="18" charset="0"/>
              </a:rPr>
              <a:t>n </a:t>
            </a:r>
            <a:r>
              <a:rPr lang="en-US" sz="1800" spc="15" dirty="0">
                <a:solidFill>
                  <a:srgbClr val="070707"/>
                </a:solidFill>
                <a:effectLst/>
                <a:latin typeface="Times New Roman" panose="02020603050405020304" pitchFamily="18" charset="0"/>
                <a:ea typeface="Times New Roman" panose="02020603050405020304" pitchFamily="18" charset="0"/>
              </a:rPr>
              <a:t>w</a:t>
            </a:r>
            <a:r>
              <a:rPr lang="en-US" sz="1800" spc="10" dirty="0">
                <a:solidFill>
                  <a:srgbClr val="070707"/>
                </a:solidFill>
                <a:effectLst/>
                <a:latin typeface="Times New Roman" panose="02020603050405020304" pitchFamily="18" charset="0"/>
                <a:ea typeface="Times New Roman" panose="02020603050405020304" pitchFamily="18" charset="0"/>
              </a:rPr>
              <a:t>h</a:t>
            </a:r>
            <a:r>
              <a:rPr lang="en-US" sz="1800" spc="5" dirty="0">
                <a:solidFill>
                  <a:srgbClr val="070707"/>
                </a:solidFill>
                <a:effectLst/>
                <a:latin typeface="Times New Roman" panose="02020603050405020304" pitchFamily="18" charset="0"/>
                <a:ea typeface="Times New Roman" panose="02020603050405020304" pitchFamily="18" charset="0"/>
              </a:rPr>
              <a:t>ic</a:t>
            </a:r>
            <a:r>
              <a:rPr lang="en-US" sz="1800" dirty="0">
                <a:solidFill>
                  <a:srgbClr val="070707"/>
                </a:solidFill>
                <a:effectLst/>
                <a:latin typeface="Times New Roman" panose="02020603050405020304" pitchFamily="18" charset="0"/>
                <a:ea typeface="Times New Roman" panose="02020603050405020304" pitchFamily="18" charset="0"/>
              </a:rPr>
              <a:t>h</a:t>
            </a:r>
            <a:r>
              <a:rPr lang="en-US" sz="1800" spc="8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t</a:t>
            </a:r>
            <a:r>
              <a:rPr lang="en-US" sz="1800" spc="10" dirty="0">
                <a:solidFill>
                  <a:srgbClr val="070707"/>
                </a:solidFill>
                <a:effectLst/>
                <a:latin typeface="Times New Roman" panose="02020603050405020304" pitchFamily="18" charset="0"/>
                <a:ea typeface="Times New Roman" panose="02020603050405020304" pitchFamily="18" charset="0"/>
              </a:rPr>
              <a:t>h</a:t>
            </a:r>
            <a:r>
              <a:rPr lang="en-US" sz="1800" dirty="0">
                <a:solidFill>
                  <a:srgbClr val="070707"/>
                </a:solidFill>
                <a:effectLst/>
                <a:latin typeface="Times New Roman" panose="02020603050405020304" pitchFamily="18" charset="0"/>
                <a:ea typeface="Times New Roman" panose="02020603050405020304" pitchFamily="18" charset="0"/>
              </a:rPr>
              <a:t>e</a:t>
            </a:r>
            <a:r>
              <a:rPr lang="en-US" sz="1800" spc="80"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y</a:t>
            </a:r>
            <a:r>
              <a:rPr lang="en-US" sz="1800" spc="5" dirty="0">
                <a:solidFill>
                  <a:srgbClr val="070707"/>
                </a:solidFill>
                <a:effectLst/>
                <a:latin typeface="Times New Roman" panose="02020603050405020304" pitchFamily="18" charset="0"/>
                <a:ea typeface="Times New Roman" panose="02020603050405020304" pitchFamily="18" charset="0"/>
              </a:rPr>
              <a:t>iel</a:t>
            </a:r>
            <a:r>
              <a:rPr lang="en-US" sz="1800" dirty="0">
                <a:solidFill>
                  <a:srgbClr val="070707"/>
                </a:solidFill>
                <a:effectLst/>
                <a:latin typeface="Times New Roman" panose="02020603050405020304" pitchFamily="18" charset="0"/>
                <a:ea typeface="Times New Roman" panose="02020603050405020304" pitchFamily="18" charset="0"/>
              </a:rPr>
              <a:t>d</a:t>
            </a:r>
            <a:r>
              <a:rPr lang="en-US" sz="1800" spc="8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i</a:t>
            </a:r>
            <a:r>
              <a:rPr lang="en-US" sz="1800" dirty="0">
                <a:solidFill>
                  <a:srgbClr val="070707"/>
                </a:solidFill>
                <a:effectLst/>
                <a:latin typeface="Times New Roman" panose="02020603050405020304" pitchFamily="18" charset="0"/>
                <a:ea typeface="Times New Roman" panose="02020603050405020304" pitchFamily="18" charset="0"/>
              </a:rPr>
              <a:t>s </a:t>
            </a:r>
            <a:r>
              <a:rPr lang="en-US" sz="1800" spc="5" dirty="0">
                <a:solidFill>
                  <a:srgbClr val="070707"/>
                </a:solidFill>
                <a:effectLst/>
                <a:latin typeface="Times New Roman" panose="02020603050405020304" pitchFamily="18" charset="0"/>
                <a:ea typeface="Times New Roman" panose="02020603050405020304" pitchFamily="18" charset="0"/>
              </a:rPr>
              <a:t>increase</a:t>
            </a:r>
            <a:r>
              <a:rPr lang="en-US" sz="1800" dirty="0">
                <a:solidFill>
                  <a:srgbClr val="070707"/>
                </a:solidFill>
                <a:effectLst/>
                <a:latin typeface="Times New Roman" panose="02020603050405020304" pitchFamily="18" charset="0"/>
                <a:ea typeface="Times New Roman" panose="02020603050405020304" pitchFamily="18" charset="0"/>
              </a:rPr>
              <a:t>d </a:t>
            </a:r>
            <a:r>
              <a:rPr lang="en-US" sz="1800" spc="5" dirty="0">
                <a:solidFill>
                  <a:srgbClr val="070707"/>
                </a:solidFill>
                <a:effectLst/>
                <a:latin typeface="Times New Roman" panose="02020603050405020304" pitchFamily="18" charset="0"/>
                <a:ea typeface="Times New Roman" panose="02020603050405020304" pitchFamily="18" charset="0"/>
              </a:rPr>
              <a:t>ste</a:t>
            </a:r>
            <a:r>
              <a:rPr lang="en-US" sz="1800" spc="10" dirty="0">
                <a:solidFill>
                  <a:srgbClr val="070707"/>
                </a:solidFill>
                <a:effectLst/>
                <a:latin typeface="Times New Roman" panose="02020603050405020304" pitchFamily="18" charset="0"/>
                <a:ea typeface="Times New Roman" panose="02020603050405020304" pitchFamily="18" charset="0"/>
              </a:rPr>
              <a:t>p</a:t>
            </a:r>
            <a:r>
              <a:rPr lang="en-US" sz="1800" spc="15" dirty="0">
                <a:solidFill>
                  <a:srgbClr val="070707"/>
                </a:solidFill>
                <a:effectLst/>
                <a:latin typeface="Times New Roman" panose="02020603050405020304" pitchFamily="18" charset="0"/>
                <a:ea typeface="Times New Roman" panose="02020603050405020304" pitchFamily="18" charset="0"/>
              </a:rPr>
              <a:t>w</a:t>
            </a:r>
            <a:r>
              <a:rPr lang="en-US" sz="1800" spc="5" dirty="0">
                <a:solidFill>
                  <a:srgbClr val="070707"/>
                </a:solidFill>
                <a:effectLst/>
                <a:latin typeface="Times New Roman" panose="02020603050405020304" pitchFamily="18" charset="0"/>
                <a:ea typeface="Times New Roman" panose="02020603050405020304" pitchFamily="18" charset="0"/>
              </a:rPr>
              <a:t>ise</a:t>
            </a:r>
            <a:r>
              <a:rPr lang="en-US" sz="1800" dirty="0">
                <a:solidFill>
                  <a:srgbClr val="070707"/>
                </a:solidFill>
                <a:effectLst/>
                <a:latin typeface="Times New Roman" panose="02020603050405020304" pitchFamily="18" charset="0"/>
                <a:ea typeface="Times New Roman" panose="02020603050405020304" pitchFamily="18" charset="0"/>
              </a:rPr>
              <a:t>. </a:t>
            </a:r>
            <a:r>
              <a:rPr lang="en-US" sz="1800" spc="20"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E</a:t>
            </a:r>
            <a:r>
              <a:rPr lang="en-US" sz="1800" spc="5" dirty="0">
                <a:solidFill>
                  <a:srgbClr val="070707"/>
                </a:solidFill>
                <a:effectLst/>
                <a:latin typeface="Times New Roman" panose="02020603050405020304" pitchFamily="18" charset="0"/>
                <a:ea typeface="Times New Roman" panose="02020603050405020304" pitchFamily="18" charset="0"/>
              </a:rPr>
              <a:t>ac</a:t>
            </a:r>
            <a:r>
              <a:rPr lang="en-US" sz="1800" dirty="0">
                <a:solidFill>
                  <a:srgbClr val="070707"/>
                </a:solidFill>
                <a:effectLst/>
                <a:latin typeface="Times New Roman" panose="02020603050405020304" pitchFamily="18" charset="0"/>
                <a:ea typeface="Times New Roman" panose="02020603050405020304" pitchFamily="18" charset="0"/>
              </a:rPr>
              <a:t>h </a:t>
            </a:r>
            <a:r>
              <a:rPr lang="en-US" sz="1800" spc="2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ste</a:t>
            </a:r>
            <a:r>
              <a:rPr lang="en-US" sz="1800" dirty="0">
                <a:solidFill>
                  <a:srgbClr val="070707"/>
                </a:solidFill>
                <a:effectLst/>
                <a:latin typeface="Times New Roman" panose="02020603050405020304" pitchFamily="18" charset="0"/>
                <a:ea typeface="Times New Roman" panose="02020603050405020304" pitchFamily="18" charset="0"/>
              </a:rPr>
              <a:t>p  is </a:t>
            </a:r>
            <a:r>
              <a:rPr lang="en-US" sz="1800" spc="30"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con</a:t>
            </a:r>
            <a:r>
              <a:rPr lang="en-US" sz="1800" spc="5" dirty="0">
                <a:solidFill>
                  <a:srgbClr val="070707"/>
                </a:solidFill>
                <a:effectLst/>
                <a:latin typeface="Times New Roman" panose="02020603050405020304" pitchFamily="18" charset="0"/>
                <a:ea typeface="Times New Roman" panose="02020603050405020304" pitchFamily="18" charset="0"/>
              </a:rPr>
              <a:t>ti</a:t>
            </a:r>
            <a:r>
              <a:rPr lang="en-US" sz="1800" spc="10" dirty="0">
                <a:solidFill>
                  <a:srgbClr val="070707"/>
                </a:solidFill>
                <a:effectLst/>
                <a:latin typeface="Times New Roman" panose="02020603050405020304" pitchFamily="18" charset="0"/>
                <a:ea typeface="Times New Roman" panose="02020603050405020304" pitchFamily="18" charset="0"/>
              </a:rPr>
              <a:t>nu</a:t>
            </a:r>
            <a:r>
              <a:rPr lang="en-US" sz="1800" spc="5" dirty="0">
                <a:solidFill>
                  <a:srgbClr val="070707"/>
                </a:solidFill>
                <a:effectLst/>
                <a:latin typeface="Times New Roman" panose="02020603050405020304" pitchFamily="18" charset="0"/>
                <a:ea typeface="Times New Roman" panose="02020603050405020304" pitchFamily="18" charset="0"/>
              </a:rPr>
              <a:t>e</a:t>
            </a:r>
            <a:r>
              <a:rPr lang="en-US" sz="1800" dirty="0">
                <a:solidFill>
                  <a:srgbClr val="070707"/>
                </a:solidFill>
                <a:effectLst/>
                <a:latin typeface="Times New Roman" panose="02020603050405020304" pitchFamily="18" charset="0"/>
                <a:ea typeface="Times New Roman" panose="02020603050405020304" pitchFamily="18" charset="0"/>
              </a:rPr>
              <a:t>d</a:t>
            </a:r>
            <a:r>
              <a:rPr lang="en-US" sz="1800" spc="255"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u</a:t>
            </a:r>
            <a:r>
              <a:rPr lang="en-US" sz="1800" spc="5" dirty="0">
                <a:solidFill>
                  <a:srgbClr val="070707"/>
                </a:solidFill>
                <a:effectLst/>
                <a:latin typeface="Times New Roman" panose="02020603050405020304" pitchFamily="18" charset="0"/>
                <a:ea typeface="Times New Roman" panose="02020603050405020304" pitchFamily="18" charset="0"/>
              </a:rPr>
              <a:t>nt</a:t>
            </a:r>
            <a:r>
              <a:rPr lang="en-US" sz="1800" dirty="0">
                <a:solidFill>
                  <a:srgbClr val="070707"/>
                </a:solidFill>
                <a:effectLst/>
                <a:latin typeface="Times New Roman" panose="02020603050405020304" pitchFamily="18" charset="0"/>
                <a:ea typeface="Times New Roman" panose="02020603050405020304" pitchFamily="18" charset="0"/>
              </a:rPr>
              <a:t>il</a:t>
            </a:r>
            <a:r>
              <a:rPr lang="en-US" sz="1800" spc="255"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hy</a:t>
            </a:r>
            <a:r>
              <a:rPr lang="en-US" sz="1800" spc="5" dirty="0">
                <a:solidFill>
                  <a:srgbClr val="070707"/>
                </a:solidFill>
                <a:effectLst/>
                <a:latin typeface="Times New Roman" panose="02020603050405020304" pitchFamily="18" charset="0"/>
                <a:ea typeface="Times New Roman" panose="02020603050405020304" pitchFamily="18" charset="0"/>
              </a:rPr>
              <a:t>drau</a:t>
            </a:r>
            <a:r>
              <a:rPr lang="en-US" sz="1800" dirty="0">
                <a:solidFill>
                  <a:srgbClr val="070707"/>
                </a:solidFill>
                <a:effectLst/>
                <a:latin typeface="Times New Roman" panose="02020603050405020304" pitchFamily="18" charset="0"/>
                <a:ea typeface="Times New Roman" panose="02020603050405020304" pitchFamily="18" charset="0"/>
              </a:rPr>
              <a:t>l</a:t>
            </a:r>
            <a:r>
              <a:rPr lang="en-US" sz="1800" spc="10" dirty="0">
                <a:solidFill>
                  <a:srgbClr val="070707"/>
                </a:solidFill>
                <a:effectLst/>
                <a:latin typeface="Times New Roman" panose="02020603050405020304" pitchFamily="18" charset="0"/>
                <a:ea typeface="Times New Roman" panose="02020603050405020304" pitchFamily="18" charset="0"/>
              </a:rPr>
              <a:t>i</a:t>
            </a:r>
            <a:r>
              <a:rPr lang="en-US" sz="1800" dirty="0">
                <a:solidFill>
                  <a:srgbClr val="070707"/>
                </a:solidFill>
                <a:effectLst/>
                <a:latin typeface="Times New Roman" panose="02020603050405020304" pitchFamily="18" charset="0"/>
                <a:ea typeface="Times New Roman" panose="02020603050405020304" pitchFamily="18" charset="0"/>
              </a:rPr>
              <a:t>c </a:t>
            </a:r>
            <a:r>
              <a:rPr lang="en-US" sz="1800" spc="18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e</a:t>
            </a:r>
            <a:r>
              <a:rPr lang="en-US" sz="1800" spc="10" dirty="0">
                <a:solidFill>
                  <a:srgbClr val="070707"/>
                </a:solidFill>
                <a:effectLst/>
                <a:latin typeface="Times New Roman" panose="02020603050405020304" pitchFamily="18" charset="0"/>
                <a:ea typeface="Times New Roman" panose="02020603050405020304" pitchFamily="18" charset="0"/>
              </a:rPr>
              <a:t>qu</a:t>
            </a:r>
            <a:r>
              <a:rPr lang="en-US" sz="1800" spc="5" dirty="0">
                <a:solidFill>
                  <a:srgbClr val="070707"/>
                </a:solidFill>
                <a:effectLst/>
                <a:latin typeface="Times New Roman" panose="02020603050405020304" pitchFamily="18" charset="0"/>
                <a:ea typeface="Times New Roman" panose="02020603050405020304" pitchFamily="18" charset="0"/>
              </a:rPr>
              <a:t>i</a:t>
            </a:r>
            <a:r>
              <a:rPr lang="en-US" sz="1800" dirty="0">
                <a:solidFill>
                  <a:srgbClr val="070707"/>
                </a:solidFill>
                <a:effectLst/>
                <a:latin typeface="Times New Roman" panose="02020603050405020304" pitchFamily="18" charset="0"/>
                <a:ea typeface="Times New Roman" panose="02020603050405020304" pitchFamily="18" charset="0"/>
              </a:rPr>
              <a:t>l</a:t>
            </a:r>
            <a:r>
              <a:rPr lang="en-US" sz="1800" spc="10" dirty="0">
                <a:solidFill>
                  <a:srgbClr val="070707"/>
                </a:solidFill>
                <a:effectLst/>
                <a:latin typeface="Times New Roman" panose="02020603050405020304" pitchFamily="18" charset="0"/>
                <a:ea typeface="Times New Roman" panose="02020603050405020304" pitchFamily="18" charset="0"/>
              </a:rPr>
              <a:t>ib</a:t>
            </a:r>
            <a:r>
              <a:rPr lang="en-US" sz="1800" spc="5" dirty="0">
                <a:solidFill>
                  <a:srgbClr val="070707"/>
                </a:solidFill>
                <a:effectLst/>
                <a:latin typeface="Times New Roman" panose="02020603050405020304" pitchFamily="18" charset="0"/>
                <a:ea typeface="Times New Roman" panose="02020603050405020304" pitchFamily="18" charset="0"/>
              </a:rPr>
              <a:t>ri</a:t>
            </a:r>
            <a:r>
              <a:rPr lang="en-US" sz="1800" spc="10" dirty="0">
                <a:solidFill>
                  <a:srgbClr val="070707"/>
                </a:solidFill>
                <a:effectLst/>
                <a:latin typeface="Times New Roman" panose="02020603050405020304" pitchFamily="18" charset="0"/>
                <a:ea typeface="Times New Roman" panose="02020603050405020304" pitchFamily="18" charset="0"/>
              </a:rPr>
              <a:t>u</a:t>
            </a:r>
            <a:r>
              <a:rPr lang="en-US" sz="1800" dirty="0">
                <a:solidFill>
                  <a:srgbClr val="070707"/>
                </a:solidFill>
                <a:effectLst/>
                <a:latin typeface="Times New Roman" panose="02020603050405020304" pitchFamily="18" charset="0"/>
                <a:ea typeface="Times New Roman" panose="02020603050405020304" pitchFamily="18" charset="0"/>
              </a:rPr>
              <a:t>m </a:t>
            </a:r>
            <a:r>
              <a:rPr lang="en-US" sz="1800" spc="250" dirty="0">
                <a:solidFill>
                  <a:srgbClr val="070707"/>
                </a:solidFill>
                <a:effectLst/>
                <a:latin typeface="Times New Roman" panose="02020603050405020304" pitchFamily="18" charset="0"/>
                <a:ea typeface="Times New Roman" panose="02020603050405020304" pitchFamily="18" charset="0"/>
              </a:rPr>
              <a:t> </a:t>
            </a:r>
            <a:r>
              <a:rPr lang="en-US" sz="1800" dirty="0">
                <a:solidFill>
                  <a:srgbClr val="070707"/>
                </a:solidFill>
                <a:effectLst/>
                <a:latin typeface="Times New Roman" panose="02020603050405020304" pitchFamily="18" charset="0"/>
                <a:ea typeface="Times New Roman" panose="02020603050405020304" pitchFamily="18" charset="0"/>
              </a:rPr>
              <a:t>is </a:t>
            </a:r>
            <a:r>
              <a:rPr lang="en-US" sz="1800" spc="3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reac</a:t>
            </a:r>
            <a:r>
              <a:rPr lang="en-US" sz="1800" spc="10" dirty="0">
                <a:solidFill>
                  <a:srgbClr val="070707"/>
                </a:solidFill>
                <a:effectLst/>
                <a:latin typeface="Times New Roman" panose="02020603050405020304" pitchFamily="18" charset="0"/>
                <a:ea typeface="Times New Roman" panose="02020603050405020304" pitchFamily="18" charset="0"/>
              </a:rPr>
              <a:t>h</a:t>
            </a:r>
            <a:r>
              <a:rPr lang="en-US" sz="1800" spc="5" dirty="0">
                <a:solidFill>
                  <a:srgbClr val="070707"/>
                </a:solidFill>
                <a:effectLst/>
                <a:latin typeface="Times New Roman" panose="02020603050405020304" pitchFamily="18" charset="0"/>
                <a:ea typeface="Times New Roman" panose="02020603050405020304" pitchFamily="18" charset="0"/>
              </a:rPr>
              <a:t>e</a:t>
            </a:r>
            <a:r>
              <a:rPr lang="en-US" sz="1800" dirty="0">
                <a:solidFill>
                  <a:srgbClr val="070707"/>
                </a:solidFill>
                <a:effectLst/>
                <a:latin typeface="Times New Roman" panose="02020603050405020304" pitchFamily="18" charset="0"/>
                <a:ea typeface="Times New Roman" panose="02020603050405020304" pitchFamily="18" charset="0"/>
              </a:rPr>
              <a:t>d </a:t>
            </a:r>
            <a:r>
              <a:rPr lang="en-US" sz="1800" spc="21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a</a:t>
            </a:r>
            <a:r>
              <a:rPr lang="en-US" sz="1800" dirty="0">
                <a:solidFill>
                  <a:srgbClr val="070707"/>
                </a:solidFill>
                <a:effectLst/>
                <a:latin typeface="Times New Roman" panose="02020603050405020304" pitchFamily="18" charset="0"/>
                <a:ea typeface="Times New Roman" panose="02020603050405020304" pitchFamily="18" charset="0"/>
              </a:rPr>
              <a:t>f</a:t>
            </a:r>
            <a:r>
              <a:rPr lang="en-US" sz="1800" spc="10" dirty="0">
                <a:solidFill>
                  <a:srgbClr val="070707"/>
                </a:solidFill>
                <a:effectLst/>
                <a:latin typeface="Times New Roman" panose="02020603050405020304" pitchFamily="18" charset="0"/>
                <a:ea typeface="Times New Roman" panose="02020603050405020304" pitchFamily="18" charset="0"/>
              </a:rPr>
              <a:t>t</a:t>
            </a:r>
            <a:r>
              <a:rPr lang="en-US" sz="1800" spc="5" dirty="0">
                <a:solidFill>
                  <a:srgbClr val="070707"/>
                </a:solidFill>
                <a:effectLst/>
                <a:latin typeface="Times New Roman" panose="02020603050405020304" pitchFamily="18" charset="0"/>
                <a:ea typeface="Times New Roman" panose="02020603050405020304" pitchFamily="18" charset="0"/>
              </a:rPr>
              <a:t>e</a:t>
            </a:r>
            <a:r>
              <a:rPr lang="en-US" sz="1800" dirty="0">
                <a:solidFill>
                  <a:srgbClr val="070707"/>
                </a:solidFill>
                <a:effectLst/>
                <a:latin typeface="Times New Roman" panose="02020603050405020304" pitchFamily="18" charset="0"/>
                <a:ea typeface="Times New Roman" panose="02020603050405020304" pitchFamily="18" charset="0"/>
              </a:rPr>
              <a:t>r </a:t>
            </a:r>
            <a:r>
              <a:rPr lang="en-US" sz="1800" spc="45" dirty="0">
                <a:solidFill>
                  <a:srgbClr val="070707"/>
                </a:solidFill>
                <a:effectLst/>
                <a:latin typeface="Times New Roman" panose="02020603050405020304" pitchFamily="18" charset="0"/>
                <a:ea typeface="Times New Roman" panose="02020603050405020304" pitchFamily="18" charset="0"/>
              </a:rPr>
              <a:t> </a:t>
            </a:r>
            <a:r>
              <a:rPr lang="en-US" sz="1800" spc="15" dirty="0">
                <a:solidFill>
                  <a:srgbClr val="070707"/>
                </a:solidFill>
                <a:effectLst/>
                <a:latin typeface="Times New Roman" panose="02020603050405020304" pitchFamily="18" charset="0"/>
                <a:ea typeface="Times New Roman" panose="02020603050405020304" pitchFamily="18" charset="0"/>
              </a:rPr>
              <a:t>w</a:t>
            </a:r>
            <a:r>
              <a:rPr lang="en-US" sz="1800" spc="5" dirty="0">
                <a:solidFill>
                  <a:srgbClr val="070707"/>
                </a:solidFill>
                <a:effectLst/>
                <a:latin typeface="Times New Roman" panose="02020603050405020304" pitchFamily="18" charset="0"/>
                <a:ea typeface="Times New Roman" panose="02020603050405020304" pitchFamily="18" charset="0"/>
              </a:rPr>
              <a:t>hic</a:t>
            </a:r>
            <a:r>
              <a:rPr lang="en-US" sz="1800" dirty="0">
                <a:solidFill>
                  <a:srgbClr val="070707"/>
                </a:solidFill>
                <a:effectLst/>
                <a:latin typeface="Times New Roman" panose="02020603050405020304" pitchFamily="18" charset="0"/>
                <a:ea typeface="Times New Roman" panose="02020603050405020304" pitchFamily="18" charset="0"/>
              </a:rPr>
              <a:t>h </a:t>
            </a:r>
            <a:r>
              <a:rPr lang="en-US" sz="1800" spc="3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th</a:t>
            </a:r>
            <a:r>
              <a:rPr lang="en-US" sz="1800" dirty="0">
                <a:solidFill>
                  <a:srgbClr val="070707"/>
                </a:solidFill>
                <a:effectLst/>
                <a:latin typeface="Times New Roman" panose="02020603050405020304" pitchFamily="18" charset="0"/>
                <a:ea typeface="Times New Roman" panose="02020603050405020304" pitchFamily="18" charset="0"/>
              </a:rPr>
              <a:t>e </a:t>
            </a:r>
            <a:r>
              <a:rPr lang="en-US" sz="1800" spc="3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yiel</a:t>
            </a:r>
            <a:r>
              <a:rPr lang="en-US" sz="1800" dirty="0">
                <a:solidFill>
                  <a:srgbClr val="070707"/>
                </a:solidFill>
                <a:effectLst/>
                <a:latin typeface="Times New Roman" panose="02020603050405020304" pitchFamily="18" charset="0"/>
                <a:ea typeface="Times New Roman" panose="02020603050405020304" pitchFamily="18" charset="0"/>
              </a:rPr>
              <a:t>d </a:t>
            </a:r>
            <a:r>
              <a:rPr lang="en-US" sz="1800" spc="5" dirty="0">
                <a:solidFill>
                  <a:srgbClr val="070707"/>
                </a:solidFill>
                <a:effectLst/>
                <a:latin typeface="Times New Roman" panose="02020603050405020304" pitchFamily="18" charset="0"/>
                <a:ea typeface="Times New Roman" panose="02020603050405020304" pitchFamily="18" charset="0"/>
              </a:rPr>
              <a:t> </a:t>
            </a:r>
            <a:r>
              <a:rPr lang="en-US" sz="1800" dirty="0">
                <a:solidFill>
                  <a:srgbClr val="070707"/>
                </a:solidFill>
                <a:effectLst/>
                <a:latin typeface="Times New Roman" panose="02020603050405020304" pitchFamily="18" charset="0"/>
                <a:ea typeface="Times New Roman" panose="02020603050405020304" pitchFamily="18" charset="0"/>
              </a:rPr>
              <a:t>is </a:t>
            </a:r>
            <a:r>
              <a:rPr lang="en-US" sz="1800" spc="5" dirty="0">
                <a:solidFill>
                  <a:srgbClr val="070707"/>
                </a:solidFill>
                <a:effectLst/>
                <a:latin typeface="Times New Roman" panose="02020603050405020304" pitchFamily="18" charset="0"/>
                <a:ea typeface="Times New Roman" panose="02020603050405020304" pitchFamily="18" charset="0"/>
              </a:rPr>
              <a:t>i</a:t>
            </a:r>
            <a:r>
              <a:rPr lang="en-US" sz="1800" spc="10" dirty="0">
                <a:solidFill>
                  <a:srgbClr val="070707"/>
                </a:solidFill>
                <a:effectLst/>
                <a:latin typeface="Times New Roman" panose="02020603050405020304" pitchFamily="18" charset="0"/>
                <a:ea typeface="Times New Roman" panose="02020603050405020304" pitchFamily="18" charset="0"/>
              </a:rPr>
              <a:t>n</a:t>
            </a:r>
            <a:r>
              <a:rPr lang="en-US" sz="1800" spc="5" dirty="0">
                <a:solidFill>
                  <a:srgbClr val="070707"/>
                </a:solidFill>
                <a:effectLst/>
                <a:latin typeface="Times New Roman" panose="02020603050405020304" pitchFamily="18" charset="0"/>
                <a:ea typeface="Times New Roman" panose="02020603050405020304" pitchFamily="18" charset="0"/>
              </a:rPr>
              <a:t>crease</a:t>
            </a:r>
            <a:r>
              <a:rPr lang="en-US" sz="1800" dirty="0">
                <a:solidFill>
                  <a:srgbClr val="070707"/>
                </a:solidFill>
                <a:effectLst/>
                <a:latin typeface="Times New Roman" panose="02020603050405020304" pitchFamily="18" charset="0"/>
                <a:ea typeface="Times New Roman" panose="02020603050405020304" pitchFamily="18" charset="0"/>
              </a:rPr>
              <a:t>d </a:t>
            </a:r>
            <a:r>
              <a:rPr lang="en-US" sz="1800" spc="100" dirty="0">
                <a:solidFill>
                  <a:srgbClr val="070707"/>
                </a:solidFill>
                <a:effectLst/>
                <a:latin typeface="Times New Roman" panose="02020603050405020304" pitchFamily="18" charset="0"/>
                <a:ea typeface="Times New Roman" panose="02020603050405020304" pitchFamily="18" charset="0"/>
              </a:rPr>
              <a:t> </a:t>
            </a:r>
            <a:r>
              <a:rPr lang="en-US" sz="1800" spc="15" dirty="0">
                <a:solidFill>
                  <a:srgbClr val="070707"/>
                </a:solidFill>
                <a:effectLst/>
                <a:latin typeface="Times New Roman" panose="02020603050405020304" pitchFamily="18" charset="0"/>
                <a:ea typeface="Times New Roman" panose="02020603050405020304" pitchFamily="18" charset="0"/>
              </a:rPr>
              <a:t>w</a:t>
            </a:r>
            <a:r>
              <a:rPr lang="en-US" sz="1800" spc="5" dirty="0">
                <a:solidFill>
                  <a:srgbClr val="070707"/>
                </a:solidFill>
                <a:effectLst/>
                <a:latin typeface="Times New Roman" panose="02020603050405020304" pitchFamily="18" charset="0"/>
                <a:ea typeface="Times New Roman" panose="02020603050405020304" pitchFamily="18" charset="0"/>
              </a:rPr>
              <a:t>it</a:t>
            </a:r>
            <a:r>
              <a:rPr lang="en-US" sz="1800" dirty="0">
                <a:solidFill>
                  <a:srgbClr val="070707"/>
                </a:solidFill>
                <a:effectLst/>
                <a:latin typeface="Times New Roman" panose="02020603050405020304" pitchFamily="18" charset="0"/>
                <a:ea typeface="Times New Roman" panose="02020603050405020304" pitchFamily="18" charset="0"/>
              </a:rPr>
              <a:t>h </a:t>
            </a:r>
            <a:r>
              <a:rPr lang="en-US" sz="1800" spc="-11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5</a:t>
            </a:r>
            <a:r>
              <a:rPr lang="en-US" sz="1800" dirty="0">
                <a:solidFill>
                  <a:srgbClr val="070707"/>
                </a:solidFill>
                <a:effectLst/>
                <a:latin typeface="Times New Roman" panose="02020603050405020304" pitchFamily="18" charset="0"/>
                <a:ea typeface="Times New Roman" panose="02020603050405020304" pitchFamily="18" charset="0"/>
              </a:rPr>
              <a:t>0</a:t>
            </a:r>
            <a:r>
              <a:rPr lang="en-US" sz="1800" spc="13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t</a:t>
            </a:r>
            <a:r>
              <a:rPr lang="en-US" sz="1800" dirty="0">
                <a:solidFill>
                  <a:srgbClr val="070707"/>
                </a:solidFill>
                <a:effectLst/>
                <a:latin typeface="Times New Roman" panose="02020603050405020304" pitchFamily="18" charset="0"/>
                <a:ea typeface="Times New Roman" panose="02020603050405020304" pitchFamily="18" charset="0"/>
              </a:rPr>
              <a:t>o</a:t>
            </a:r>
            <a:r>
              <a:rPr lang="en-US" sz="1800" spc="210"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10</a:t>
            </a:r>
            <a:r>
              <a:rPr lang="en-US" sz="1800" spc="5" dirty="0">
                <a:solidFill>
                  <a:srgbClr val="070707"/>
                </a:solidFill>
                <a:effectLst/>
                <a:latin typeface="Times New Roman" panose="02020603050405020304" pitchFamily="18" charset="0"/>
                <a:ea typeface="Times New Roman" panose="02020603050405020304" pitchFamily="18" charset="0"/>
              </a:rPr>
              <a:t>0</a:t>
            </a:r>
            <a:r>
              <a:rPr lang="en-US" sz="1800" spc="15" dirty="0">
                <a:solidFill>
                  <a:srgbClr val="070707"/>
                </a:solidFill>
                <a:effectLst/>
                <a:latin typeface="Times New Roman" panose="02020603050405020304" pitchFamily="18" charset="0"/>
                <a:ea typeface="Times New Roman" panose="02020603050405020304" pitchFamily="18" charset="0"/>
              </a:rPr>
              <a:t>%</a:t>
            </a:r>
            <a:r>
              <a:rPr lang="en-US" sz="1800" dirty="0">
                <a:solidFill>
                  <a:srgbClr val="070707"/>
                </a:solidFill>
                <a:effectLst/>
                <a:latin typeface="Times New Roman" panose="02020603050405020304" pitchFamily="18" charset="0"/>
                <a:ea typeface="Times New Roman" panose="02020603050405020304" pitchFamily="18" charset="0"/>
              </a:rPr>
              <a:t>. </a:t>
            </a:r>
            <a:r>
              <a:rPr lang="en-US" sz="1800" spc="-11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T</a:t>
            </a:r>
            <a:r>
              <a:rPr lang="en-US" sz="1800" spc="10" dirty="0">
                <a:solidFill>
                  <a:srgbClr val="070707"/>
                </a:solidFill>
                <a:effectLst/>
                <a:latin typeface="Times New Roman" panose="02020603050405020304" pitchFamily="18" charset="0"/>
                <a:ea typeface="Times New Roman" panose="02020603050405020304" pitchFamily="18" charset="0"/>
              </a:rPr>
              <a:t>o</a:t>
            </a:r>
            <a:r>
              <a:rPr lang="en-US" sz="1800" spc="15" dirty="0">
                <a:solidFill>
                  <a:srgbClr val="070707"/>
                </a:solidFill>
                <a:effectLst/>
                <a:latin typeface="Times New Roman" panose="02020603050405020304" pitchFamily="18" charset="0"/>
                <a:ea typeface="Times New Roman" panose="02020603050405020304" pitchFamily="18" charset="0"/>
              </a:rPr>
              <a:t>w</a:t>
            </a:r>
            <a:r>
              <a:rPr lang="en-US" sz="1800" spc="5" dirty="0">
                <a:solidFill>
                  <a:srgbClr val="070707"/>
                </a:solidFill>
                <a:effectLst/>
                <a:latin typeface="Times New Roman" panose="02020603050405020304" pitchFamily="18" charset="0"/>
                <a:ea typeface="Times New Roman" panose="02020603050405020304" pitchFamily="18" charset="0"/>
              </a:rPr>
              <a:t>ar</a:t>
            </a:r>
            <a:r>
              <a:rPr lang="en-US" sz="1800" spc="10" dirty="0">
                <a:solidFill>
                  <a:srgbClr val="070707"/>
                </a:solidFill>
                <a:effectLst/>
                <a:latin typeface="Times New Roman" panose="02020603050405020304" pitchFamily="18" charset="0"/>
                <a:ea typeface="Times New Roman" panose="02020603050405020304" pitchFamily="18" charset="0"/>
              </a:rPr>
              <a:t>d</a:t>
            </a:r>
            <a:r>
              <a:rPr lang="en-US" sz="1800" dirty="0">
                <a:solidFill>
                  <a:srgbClr val="070707"/>
                </a:solidFill>
                <a:effectLst/>
                <a:latin typeface="Times New Roman" panose="02020603050405020304" pitchFamily="18" charset="0"/>
                <a:ea typeface="Times New Roman" panose="02020603050405020304" pitchFamily="18" charset="0"/>
              </a:rPr>
              <a:t>s</a:t>
            </a:r>
            <a:r>
              <a:rPr lang="en-US" sz="1800" spc="14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th</a:t>
            </a:r>
            <a:r>
              <a:rPr lang="en-US" sz="1800" dirty="0">
                <a:solidFill>
                  <a:srgbClr val="070707"/>
                </a:solidFill>
                <a:effectLst/>
                <a:latin typeface="Times New Roman" panose="02020603050405020304" pitchFamily="18" charset="0"/>
                <a:ea typeface="Times New Roman" panose="02020603050405020304" pitchFamily="18" charset="0"/>
              </a:rPr>
              <a:t>e</a:t>
            </a:r>
            <a:r>
              <a:rPr lang="en-US" sz="1800" spc="24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e</a:t>
            </a:r>
            <a:r>
              <a:rPr lang="en-US" sz="1800" spc="10" dirty="0">
                <a:solidFill>
                  <a:srgbClr val="070707"/>
                </a:solidFill>
                <a:effectLst/>
                <a:latin typeface="Times New Roman" panose="02020603050405020304" pitchFamily="18" charset="0"/>
                <a:ea typeface="Times New Roman" panose="02020603050405020304" pitchFamily="18" charset="0"/>
              </a:rPr>
              <a:t>n</a:t>
            </a:r>
            <a:r>
              <a:rPr lang="en-US" sz="1800" dirty="0">
                <a:solidFill>
                  <a:srgbClr val="070707"/>
                </a:solidFill>
                <a:effectLst/>
                <a:latin typeface="Times New Roman" panose="02020603050405020304" pitchFamily="18" charset="0"/>
                <a:ea typeface="Times New Roman" panose="02020603050405020304" pitchFamily="18" charset="0"/>
              </a:rPr>
              <a:t>d</a:t>
            </a:r>
            <a:r>
              <a:rPr lang="en-US" sz="1800" spc="21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o</a:t>
            </a:r>
            <a:r>
              <a:rPr lang="en-US" sz="1800" dirty="0">
                <a:solidFill>
                  <a:srgbClr val="070707"/>
                </a:solidFill>
                <a:effectLst/>
                <a:latin typeface="Times New Roman" panose="02020603050405020304" pitchFamily="18" charset="0"/>
                <a:ea typeface="Times New Roman" panose="02020603050405020304" pitchFamily="18" charset="0"/>
              </a:rPr>
              <a:t>f</a:t>
            </a:r>
            <a:r>
              <a:rPr lang="en-US" sz="1800" spc="3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th</a:t>
            </a:r>
            <a:r>
              <a:rPr lang="en-US" sz="1800" dirty="0">
                <a:solidFill>
                  <a:srgbClr val="070707"/>
                </a:solidFill>
                <a:effectLst/>
                <a:latin typeface="Times New Roman" panose="02020603050405020304" pitchFamily="18" charset="0"/>
                <a:ea typeface="Times New Roman" panose="02020603050405020304" pitchFamily="18" charset="0"/>
              </a:rPr>
              <a:t>e</a:t>
            </a:r>
            <a:r>
              <a:rPr lang="en-US" sz="1800" spc="22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tes</a:t>
            </a:r>
            <a:r>
              <a:rPr lang="en-US" sz="1800" dirty="0">
                <a:solidFill>
                  <a:srgbClr val="070707"/>
                </a:solidFill>
                <a:effectLst/>
                <a:latin typeface="Times New Roman" panose="02020603050405020304" pitchFamily="18" charset="0"/>
                <a:ea typeface="Times New Roman" panose="02020603050405020304" pitchFamily="18" charset="0"/>
              </a:rPr>
              <a:t>t</a:t>
            </a:r>
            <a:r>
              <a:rPr lang="en-US" sz="1800" spc="270" dirty="0">
                <a:solidFill>
                  <a:srgbClr val="070707"/>
                </a:solidFill>
                <a:effectLst/>
                <a:latin typeface="Times New Roman" panose="02020603050405020304" pitchFamily="18" charset="0"/>
                <a:ea typeface="Times New Roman" panose="02020603050405020304" pitchFamily="18" charset="0"/>
              </a:rPr>
              <a:t> </a:t>
            </a:r>
            <a:r>
              <a:rPr lang="en-US" sz="1800" dirty="0">
                <a:solidFill>
                  <a:srgbClr val="070707"/>
                </a:solidFill>
                <a:effectLst/>
                <a:latin typeface="Times New Roman" panose="02020603050405020304" pitchFamily="18" charset="0"/>
                <a:ea typeface="Times New Roman" panose="02020603050405020304" pitchFamily="18" charset="0"/>
              </a:rPr>
              <a:t>a</a:t>
            </a:r>
            <a:r>
              <a:rPr lang="en-US" sz="1800" spc="75" dirty="0">
                <a:solidFill>
                  <a:srgbClr val="070707"/>
                </a:solidFill>
                <a:effectLst/>
                <a:latin typeface="Times New Roman" panose="02020603050405020304" pitchFamily="18" charset="0"/>
                <a:ea typeface="Times New Roman" panose="02020603050405020304" pitchFamily="18" charset="0"/>
              </a:rPr>
              <a:t> </a:t>
            </a:r>
            <a:r>
              <a:rPr lang="en-US" sz="1800" spc="15" dirty="0">
                <a:solidFill>
                  <a:srgbClr val="070707"/>
                </a:solidFill>
                <a:effectLst/>
                <a:latin typeface="Times New Roman" panose="02020603050405020304" pitchFamily="18" charset="0"/>
                <a:ea typeface="Times New Roman" panose="02020603050405020304" pitchFamily="18" charset="0"/>
              </a:rPr>
              <a:t>w</a:t>
            </a:r>
            <a:r>
              <a:rPr lang="en-US" sz="1800" spc="5" dirty="0">
                <a:solidFill>
                  <a:srgbClr val="070707"/>
                </a:solidFill>
                <a:effectLst/>
                <a:latin typeface="Times New Roman" panose="02020603050405020304" pitchFamily="18" charset="0"/>
                <a:ea typeface="Times New Roman" panose="02020603050405020304" pitchFamily="18" charset="0"/>
              </a:rPr>
              <a:t>ate</a:t>
            </a:r>
            <a:r>
              <a:rPr lang="en-US" sz="1800" dirty="0">
                <a:solidFill>
                  <a:srgbClr val="070707"/>
                </a:solidFill>
                <a:effectLst/>
                <a:latin typeface="Times New Roman" panose="02020603050405020304" pitchFamily="18" charset="0"/>
                <a:ea typeface="Times New Roman" panose="02020603050405020304" pitchFamily="18" charset="0"/>
              </a:rPr>
              <a:t>r</a:t>
            </a:r>
            <a:r>
              <a:rPr lang="en-US" sz="1800" spc="10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sa</a:t>
            </a:r>
            <a:r>
              <a:rPr lang="en-US" sz="1800" spc="15" dirty="0">
                <a:solidFill>
                  <a:srgbClr val="070707"/>
                </a:solidFill>
                <a:effectLst/>
                <a:latin typeface="Times New Roman" panose="02020603050405020304" pitchFamily="18" charset="0"/>
                <a:ea typeface="Times New Roman" panose="02020603050405020304" pitchFamily="18" charset="0"/>
              </a:rPr>
              <a:t>m</a:t>
            </a:r>
            <a:r>
              <a:rPr lang="en-US" sz="1800" spc="5" dirty="0">
                <a:solidFill>
                  <a:srgbClr val="070707"/>
                </a:solidFill>
                <a:effectLst/>
                <a:latin typeface="Times New Roman" panose="02020603050405020304" pitchFamily="18" charset="0"/>
                <a:ea typeface="Times New Roman" panose="02020603050405020304" pitchFamily="18" charset="0"/>
              </a:rPr>
              <a:t>pl</a:t>
            </a:r>
            <a:r>
              <a:rPr lang="en-US" sz="1800" dirty="0">
                <a:solidFill>
                  <a:srgbClr val="070707"/>
                </a:solidFill>
                <a:effectLst/>
                <a:latin typeface="Times New Roman" panose="02020603050405020304" pitchFamily="18" charset="0"/>
                <a:ea typeface="Times New Roman" panose="02020603050405020304" pitchFamily="18" charset="0"/>
              </a:rPr>
              <a:t>e </a:t>
            </a:r>
            <a:r>
              <a:rPr lang="en-US" sz="1800" spc="20"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o</a:t>
            </a:r>
            <a:r>
              <a:rPr lang="en-US" sz="1800" dirty="0">
                <a:solidFill>
                  <a:srgbClr val="070707"/>
                </a:solidFill>
                <a:effectLst/>
                <a:latin typeface="Times New Roman" panose="02020603050405020304" pitchFamily="18" charset="0"/>
                <a:ea typeface="Times New Roman" panose="02020603050405020304" pitchFamily="18" charset="0"/>
              </a:rPr>
              <a:t>f</a:t>
            </a:r>
            <a:r>
              <a:rPr lang="en-US" sz="1800" spc="50" dirty="0">
                <a:solidFill>
                  <a:srgbClr val="070707"/>
                </a:solidFill>
                <a:effectLst/>
                <a:latin typeface="Times New Roman" panose="02020603050405020304" pitchFamily="18" charset="0"/>
                <a:ea typeface="Times New Roman" panose="02020603050405020304" pitchFamily="18" charset="0"/>
              </a:rPr>
              <a:t> </a:t>
            </a:r>
            <a:r>
              <a:rPr lang="en-US" sz="1800" dirty="0">
                <a:solidFill>
                  <a:srgbClr val="070707"/>
                </a:solidFill>
                <a:effectLst/>
                <a:latin typeface="Times New Roman" panose="02020603050405020304" pitchFamily="18" charset="0"/>
                <a:ea typeface="Times New Roman" panose="02020603050405020304" pitchFamily="18" charset="0"/>
              </a:rPr>
              <a:t>2</a:t>
            </a:r>
            <a:r>
              <a:rPr lang="en-US" sz="1800" spc="210" dirty="0">
                <a:solidFill>
                  <a:srgbClr val="070707"/>
                </a:solidFill>
                <a:effectLst/>
                <a:latin typeface="Times New Roman" panose="02020603050405020304" pitchFamily="18" charset="0"/>
                <a:ea typeface="Times New Roman" panose="02020603050405020304" pitchFamily="18" charset="0"/>
              </a:rPr>
              <a:t> </a:t>
            </a:r>
            <a:r>
              <a:rPr lang="en-US" sz="1800" dirty="0">
                <a:solidFill>
                  <a:srgbClr val="070707"/>
                </a:solidFill>
                <a:effectLst/>
                <a:latin typeface="Times New Roman" panose="02020603050405020304" pitchFamily="18" charset="0"/>
                <a:ea typeface="Times New Roman" panose="02020603050405020304" pitchFamily="18" charset="0"/>
              </a:rPr>
              <a:t>l</a:t>
            </a:r>
            <a:r>
              <a:rPr lang="en-US" sz="1800" spc="10" dirty="0">
                <a:solidFill>
                  <a:srgbClr val="070707"/>
                </a:solidFill>
                <a:effectLst/>
                <a:latin typeface="Times New Roman" panose="02020603050405020304" pitchFamily="18" charset="0"/>
                <a:ea typeface="Times New Roman" panose="02020603050405020304" pitchFamily="18" charset="0"/>
              </a:rPr>
              <a:t>i</a:t>
            </a:r>
            <a:r>
              <a:rPr lang="en-US" sz="1800" spc="5" dirty="0">
                <a:solidFill>
                  <a:srgbClr val="070707"/>
                </a:solidFill>
                <a:effectLst/>
                <a:latin typeface="Times New Roman" panose="02020603050405020304" pitchFamily="18" charset="0"/>
                <a:ea typeface="Times New Roman" panose="02020603050405020304" pitchFamily="18" charset="0"/>
              </a:rPr>
              <a:t>ter</a:t>
            </a:r>
            <a:r>
              <a:rPr lang="en-US" sz="1800" dirty="0">
                <a:solidFill>
                  <a:srgbClr val="070707"/>
                </a:solidFill>
                <a:effectLst/>
                <a:latin typeface="Times New Roman" panose="02020603050405020304" pitchFamily="18" charset="0"/>
                <a:ea typeface="Times New Roman" panose="02020603050405020304" pitchFamily="18" charset="0"/>
              </a:rPr>
              <a:t>s</a:t>
            </a:r>
            <a:r>
              <a:rPr lang="en-US" sz="1800" spc="160" dirty="0">
                <a:solidFill>
                  <a:srgbClr val="070707"/>
                </a:solidFill>
                <a:effectLst/>
                <a:latin typeface="Times New Roman" panose="02020603050405020304" pitchFamily="18" charset="0"/>
                <a:ea typeface="Times New Roman" panose="02020603050405020304" pitchFamily="18" charset="0"/>
              </a:rPr>
              <a:t> </a:t>
            </a:r>
            <a:r>
              <a:rPr lang="en-US" sz="1800" dirty="0">
                <a:solidFill>
                  <a:srgbClr val="070707"/>
                </a:solidFill>
                <a:effectLst/>
                <a:latin typeface="Times New Roman" panose="02020603050405020304" pitchFamily="18" charset="0"/>
                <a:ea typeface="Times New Roman" panose="02020603050405020304" pitchFamily="18" charset="0"/>
              </a:rPr>
              <a:t>is</a:t>
            </a:r>
            <a:r>
              <a:rPr lang="en-US" sz="1800" spc="195" dirty="0">
                <a:solidFill>
                  <a:srgbClr val="070707"/>
                </a:solidFill>
                <a:effectLst/>
                <a:latin typeface="Times New Roman" panose="02020603050405020304" pitchFamily="18" charset="0"/>
                <a:ea typeface="Times New Roman" panose="02020603050405020304" pitchFamily="18" charset="0"/>
              </a:rPr>
              <a:t> </a:t>
            </a:r>
            <a:r>
              <a:rPr lang="en-US" sz="1800" spc="10" dirty="0">
                <a:solidFill>
                  <a:srgbClr val="070707"/>
                </a:solidFill>
                <a:effectLst/>
                <a:latin typeface="Times New Roman" panose="02020603050405020304" pitchFamily="18" charset="0"/>
                <a:ea typeface="Times New Roman" panose="02020603050405020304" pitchFamily="18" charset="0"/>
              </a:rPr>
              <a:t>co</a:t>
            </a:r>
            <a:r>
              <a:rPr lang="en-US" sz="1800" dirty="0">
                <a:solidFill>
                  <a:srgbClr val="070707"/>
                </a:solidFill>
                <a:effectLst/>
                <a:latin typeface="Times New Roman" panose="02020603050405020304" pitchFamily="18" charset="0"/>
                <a:ea typeface="Times New Roman" panose="02020603050405020304" pitchFamily="18" charset="0"/>
              </a:rPr>
              <a:t>l</a:t>
            </a:r>
            <a:r>
              <a:rPr lang="en-US" sz="1800" spc="10" dirty="0">
                <a:solidFill>
                  <a:srgbClr val="070707"/>
                </a:solidFill>
                <a:effectLst/>
                <a:latin typeface="Times New Roman" panose="02020603050405020304" pitchFamily="18" charset="0"/>
                <a:ea typeface="Times New Roman" panose="02020603050405020304" pitchFamily="18" charset="0"/>
              </a:rPr>
              <a:t>l</a:t>
            </a:r>
            <a:r>
              <a:rPr lang="en-US" sz="1800" spc="5" dirty="0">
                <a:solidFill>
                  <a:srgbClr val="070707"/>
                </a:solidFill>
                <a:effectLst/>
                <a:latin typeface="Times New Roman" panose="02020603050405020304" pitchFamily="18" charset="0"/>
                <a:ea typeface="Times New Roman" panose="02020603050405020304" pitchFamily="18" charset="0"/>
              </a:rPr>
              <a:t>ecte</a:t>
            </a:r>
            <a:r>
              <a:rPr lang="en-US" sz="1800" dirty="0">
                <a:solidFill>
                  <a:srgbClr val="070707"/>
                </a:solidFill>
                <a:effectLst/>
                <a:latin typeface="Times New Roman" panose="02020603050405020304" pitchFamily="18" charset="0"/>
                <a:ea typeface="Times New Roman" panose="02020603050405020304" pitchFamily="18" charset="0"/>
              </a:rPr>
              <a:t>d </a:t>
            </a:r>
            <a:r>
              <a:rPr lang="en-US" sz="1800" spc="-130" dirty="0">
                <a:solidFill>
                  <a:srgbClr val="070707"/>
                </a:solidFill>
                <a:effectLst/>
                <a:latin typeface="Times New Roman" panose="02020603050405020304" pitchFamily="18" charset="0"/>
                <a:ea typeface="Times New Roman" panose="02020603050405020304" pitchFamily="18" charset="0"/>
              </a:rPr>
              <a:t> </a:t>
            </a:r>
            <a:r>
              <a:rPr lang="en-US" sz="1800" dirty="0">
                <a:solidFill>
                  <a:srgbClr val="070707"/>
                </a:solidFill>
                <a:effectLst/>
                <a:latin typeface="Times New Roman" panose="02020603050405020304" pitchFamily="18" charset="0"/>
                <a:ea typeface="Times New Roman" panose="02020603050405020304" pitchFamily="18" charset="0"/>
              </a:rPr>
              <a:t>for chemical</a:t>
            </a:r>
            <a:r>
              <a:rPr lang="en-US" sz="1800" spc="125" dirty="0">
                <a:solidFill>
                  <a:srgbClr val="070707"/>
                </a:solidFill>
                <a:effectLst/>
                <a:latin typeface="Times New Roman" panose="02020603050405020304" pitchFamily="18" charset="0"/>
                <a:ea typeface="Times New Roman" panose="02020603050405020304" pitchFamily="18" charset="0"/>
              </a:rPr>
              <a:t> </a:t>
            </a:r>
            <a:r>
              <a:rPr lang="en-US" sz="1800" spc="5" dirty="0">
                <a:solidFill>
                  <a:srgbClr val="070707"/>
                </a:solidFill>
                <a:effectLst/>
                <a:latin typeface="Times New Roman" panose="02020603050405020304" pitchFamily="18" charset="0"/>
                <a:ea typeface="Times New Roman" panose="02020603050405020304" pitchFamily="18" charset="0"/>
              </a:rPr>
              <a:t>a</a:t>
            </a:r>
            <a:r>
              <a:rPr lang="en-US" sz="1800" spc="10" dirty="0">
                <a:solidFill>
                  <a:srgbClr val="070707"/>
                </a:solidFill>
                <a:effectLst/>
                <a:latin typeface="Times New Roman" panose="02020603050405020304" pitchFamily="18" charset="0"/>
                <a:ea typeface="Times New Roman" panose="02020603050405020304" pitchFamily="18" charset="0"/>
              </a:rPr>
              <a:t>n</a:t>
            </a:r>
            <a:r>
              <a:rPr lang="en-US" sz="1800" spc="5" dirty="0">
                <a:solidFill>
                  <a:srgbClr val="070707"/>
                </a:solidFill>
                <a:effectLst/>
                <a:latin typeface="Times New Roman" panose="02020603050405020304" pitchFamily="18" charset="0"/>
                <a:ea typeface="Times New Roman" panose="02020603050405020304" pitchFamily="18" charset="0"/>
              </a:rPr>
              <a:t>alysis.</a:t>
            </a:r>
            <a:endParaRPr lang="en-US" sz="1800" dirty="0">
              <a:effectLst/>
              <a:latin typeface="Times New Roman" panose="02020603050405020304" pitchFamily="18" charset="0"/>
              <a:ea typeface="Times New Roman" panose="02020603050405020304" pitchFamily="18" charset="0"/>
            </a:endParaRPr>
          </a:p>
          <a:p>
            <a:br>
              <a:rPr lang="en-US" sz="1800" dirty="0">
                <a:effectLst/>
                <a:latin typeface="Times New Roman" panose="02020603050405020304" pitchFamily="18" charset="0"/>
                <a:ea typeface="Times New Roman" panose="02020603050405020304" pitchFamily="18" charset="0"/>
              </a:rPr>
            </a:br>
            <a:endParaRPr lang="en-US" dirty="0"/>
          </a:p>
        </p:txBody>
      </p:sp>
      <p:sp>
        <p:nvSpPr>
          <p:cNvPr id="6" name="TextBox 5">
            <a:extLst>
              <a:ext uri="{FF2B5EF4-FFF2-40B4-BE49-F238E27FC236}">
                <a16:creationId xmlns:a16="http://schemas.microsoft.com/office/drawing/2014/main" id="{E66C5709-2ACD-9179-B88D-A1CBB21AE022}"/>
              </a:ext>
            </a:extLst>
          </p:cNvPr>
          <p:cNvSpPr txBox="1"/>
          <p:nvPr/>
        </p:nvSpPr>
        <p:spPr>
          <a:xfrm>
            <a:off x="3498741" y="1182043"/>
            <a:ext cx="6096000" cy="461665"/>
          </a:xfrm>
          <a:prstGeom prst="rect">
            <a:avLst/>
          </a:prstGeom>
          <a:noFill/>
        </p:spPr>
        <p:txBody>
          <a:bodyPr wrap="square">
            <a:spAutoFit/>
          </a:bodyPr>
          <a:lstStyle/>
          <a:p>
            <a:r>
              <a:rPr lang="en-US" sz="2400" u="sng" dirty="0">
                <a:solidFill>
                  <a:schemeClr val="bg1"/>
                </a:solidFill>
                <a:latin typeface="Cambria" panose="02040503050406030204" pitchFamily="18" charset="0"/>
                <a:ea typeface="Cambria" panose="02040503050406030204" pitchFamily="18" charset="0"/>
              </a:rPr>
              <a:t>Well Testing</a:t>
            </a:r>
          </a:p>
        </p:txBody>
      </p:sp>
    </p:spTree>
    <p:extLst>
      <p:ext uri="{BB962C8B-B14F-4D97-AF65-F5344CB8AC3E}">
        <p14:creationId xmlns:p14="http://schemas.microsoft.com/office/powerpoint/2010/main" val="3674533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5C0DC5-51BE-2AB6-312C-382DA89A3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a:extLst>
              <a:ext uri="{FF2B5EF4-FFF2-40B4-BE49-F238E27FC236}">
                <a16:creationId xmlns:a16="http://schemas.microsoft.com/office/drawing/2014/main" id="{E66C5709-2ACD-9179-B88D-A1CBB21AE022}"/>
              </a:ext>
            </a:extLst>
          </p:cNvPr>
          <p:cNvSpPr txBox="1"/>
          <p:nvPr/>
        </p:nvSpPr>
        <p:spPr>
          <a:xfrm>
            <a:off x="3498741" y="1182043"/>
            <a:ext cx="6096000" cy="461665"/>
          </a:xfrm>
          <a:prstGeom prst="rect">
            <a:avLst/>
          </a:prstGeom>
          <a:noFill/>
        </p:spPr>
        <p:txBody>
          <a:bodyPr wrap="square">
            <a:spAutoFit/>
          </a:bodyPr>
          <a:lstStyle/>
          <a:p>
            <a:r>
              <a:rPr lang="en-US" sz="2400" dirty="0">
                <a:solidFill>
                  <a:schemeClr val="bg1"/>
                </a:solidFill>
                <a:latin typeface="Cambria" panose="02040503050406030204" pitchFamily="18" charset="0"/>
                <a:ea typeface="Cambria" panose="02040503050406030204" pitchFamily="18" charset="0"/>
              </a:rPr>
              <a:t>Well Testing Step pumping test</a:t>
            </a:r>
          </a:p>
        </p:txBody>
      </p:sp>
      <p:pic>
        <p:nvPicPr>
          <p:cNvPr id="4" name="Picture 3">
            <a:extLst>
              <a:ext uri="{FF2B5EF4-FFF2-40B4-BE49-F238E27FC236}">
                <a16:creationId xmlns:a16="http://schemas.microsoft.com/office/drawing/2014/main" id="{03E74310-720F-4062-508B-68F8599B97E6}"/>
              </a:ext>
            </a:extLst>
          </p:cNvPr>
          <p:cNvPicPr>
            <a:picLocks noChangeAspect="1"/>
          </p:cNvPicPr>
          <p:nvPr/>
        </p:nvPicPr>
        <p:blipFill>
          <a:blip r:embed="rId4"/>
          <a:stretch>
            <a:fillRect/>
          </a:stretch>
        </p:blipFill>
        <p:spPr>
          <a:xfrm>
            <a:off x="664045" y="1890793"/>
            <a:ext cx="4881563" cy="4324027"/>
          </a:xfrm>
          <a:prstGeom prst="rect">
            <a:avLst/>
          </a:prstGeom>
        </p:spPr>
      </p:pic>
      <p:pic>
        <p:nvPicPr>
          <p:cNvPr id="1026" name="Chart 1">
            <a:extLst>
              <a:ext uri="{FF2B5EF4-FFF2-40B4-BE49-F238E27FC236}">
                <a16:creationId xmlns:a16="http://schemas.microsoft.com/office/drawing/2014/main" id="{98033BD4-2EC4-0154-5E59-6928BCFFC93C}"/>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6142" y="2402237"/>
            <a:ext cx="5145438" cy="377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0" name="TextBox 9">
            <a:extLst>
              <a:ext uri="{FF2B5EF4-FFF2-40B4-BE49-F238E27FC236}">
                <a16:creationId xmlns:a16="http://schemas.microsoft.com/office/drawing/2014/main" id="{F0785BA0-5FA1-B22B-FE88-F4CCEE54FDC2}"/>
              </a:ext>
            </a:extLst>
          </p:cNvPr>
          <p:cNvSpPr txBox="1"/>
          <p:nvPr/>
        </p:nvSpPr>
        <p:spPr>
          <a:xfrm>
            <a:off x="2790985" y="6216411"/>
            <a:ext cx="6096000" cy="369332"/>
          </a:xfrm>
          <a:prstGeom prst="rect">
            <a:avLst/>
          </a:prstGeom>
          <a:noFill/>
        </p:spPr>
        <p:txBody>
          <a:bodyPr wrap="square">
            <a:spAutoFit/>
          </a:bodyPr>
          <a:lstStyle/>
          <a:p>
            <a:r>
              <a:rPr lang="en-US" u="sng" dirty="0">
                <a:latin typeface="Cambria" panose="02040503050406030204" pitchFamily="18" charset="0"/>
                <a:ea typeface="Cambria" panose="02040503050406030204" pitchFamily="18" charset="0"/>
              </a:rPr>
              <a:t>Example of step pumping test data and graph</a:t>
            </a:r>
          </a:p>
        </p:txBody>
      </p:sp>
    </p:spTree>
    <p:extLst>
      <p:ext uri="{BB962C8B-B14F-4D97-AF65-F5344CB8AC3E}">
        <p14:creationId xmlns:p14="http://schemas.microsoft.com/office/powerpoint/2010/main" val="1373750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5C0DC5-51BE-2AB6-312C-382DA89A3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a:extLst>
              <a:ext uri="{FF2B5EF4-FFF2-40B4-BE49-F238E27FC236}">
                <a16:creationId xmlns:a16="http://schemas.microsoft.com/office/drawing/2014/main" id="{E66C5709-2ACD-9179-B88D-A1CBB21AE022}"/>
              </a:ext>
            </a:extLst>
          </p:cNvPr>
          <p:cNvSpPr txBox="1"/>
          <p:nvPr/>
        </p:nvSpPr>
        <p:spPr>
          <a:xfrm>
            <a:off x="3498741" y="1182043"/>
            <a:ext cx="6096000" cy="461665"/>
          </a:xfrm>
          <a:prstGeom prst="rect">
            <a:avLst/>
          </a:prstGeom>
          <a:noFill/>
        </p:spPr>
        <p:txBody>
          <a:bodyPr wrap="square">
            <a:spAutoFit/>
          </a:bodyPr>
          <a:lstStyle/>
          <a:p>
            <a:r>
              <a:rPr lang="en-US" sz="2400" dirty="0">
                <a:solidFill>
                  <a:schemeClr val="bg1"/>
                </a:solidFill>
                <a:latin typeface="Cambria" panose="02040503050406030204" pitchFamily="18" charset="0"/>
                <a:ea typeface="Cambria" panose="02040503050406030204" pitchFamily="18" charset="0"/>
              </a:rPr>
              <a:t>Well Testing constant pumping test</a:t>
            </a:r>
          </a:p>
        </p:txBody>
      </p:sp>
      <p:sp>
        <p:nvSpPr>
          <p:cNvPr id="10" name="TextBox 9">
            <a:extLst>
              <a:ext uri="{FF2B5EF4-FFF2-40B4-BE49-F238E27FC236}">
                <a16:creationId xmlns:a16="http://schemas.microsoft.com/office/drawing/2014/main" id="{F0785BA0-5FA1-B22B-FE88-F4CCEE54FDC2}"/>
              </a:ext>
            </a:extLst>
          </p:cNvPr>
          <p:cNvSpPr txBox="1"/>
          <p:nvPr/>
        </p:nvSpPr>
        <p:spPr>
          <a:xfrm>
            <a:off x="3945608" y="6433387"/>
            <a:ext cx="6096000" cy="369332"/>
          </a:xfrm>
          <a:prstGeom prst="rect">
            <a:avLst/>
          </a:prstGeom>
          <a:noFill/>
        </p:spPr>
        <p:txBody>
          <a:bodyPr wrap="square">
            <a:spAutoFit/>
          </a:bodyPr>
          <a:lstStyle/>
          <a:p>
            <a:r>
              <a:rPr lang="en-US" dirty="0">
                <a:latin typeface="Cambria" panose="02040503050406030204" pitchFamily="18" charset="0"/>
                <a:ea typeface="Cambria" panose="02040503050406030204" pitchFamily="18" charset="0"/>
              </a:rPr>
              <a:t>Example of Constant  pumping test data and graph</a:t>
            </a:r>
          </a:p>
        </p:txBody>
      </p:sp>
      <p:pic>
        <p:nvPicPr>
          <p:cNvPr id="2635" name="Picture 587">
            <a:extLst>
              <a:ext uri="{FF2B5EF4-FFF2-40B4-BE49-F238E27FC236}">
                <a16:creationId xmlns:a16="http://schemas.microsoft.com/office/drawing/2014/main" id="{EF2DB554-A301-B278-46D3-F3651B4A85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6645" y="1968285"/>
            <a:ext cx="5945188" cy="461074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 name="Picture 2">
            <a:extLst>
              <a:ext uri="{FF2B5EF4-FFF2-40B4-BE49-F238E27FC236}">
                <a16:creationId xmlns:a16="http://schemas.microsoft.com/office/drawing/2014/main" id="{3EFD5D5D-4AC7-4B20-F33C-DF8617E786B6}"/>
              </a:ext>
            </a:extLst>
          </p:cNvPr>
          <p:cNvPicPr>
            <a:picLocks noChangeAspect="1"/>
          </p:cNvPicPr>
          <p:nvPr/>
        </p:nvPicPr>
        <p:blipFill>
          <a:blip r:embed="rId5"/>
          <a:stretch>
            <a:fillRect/>
          </a:stretch>
        </p:blipFill>
        <p:spPr>
          <a:xfrm>
            <a:off x="6411075" y="2422390"/>
            <a:ext cx="4962418" cy="4111974"/>
          </a:xfrm>
          <a:prstGeom prst="rect">
            <a:avLst/>
          </a:prstGeom>
        </p:spPr>
      </p:pic>
      <p:cxnSp>
        <p:nvCxnSpPr>
          <p:cNvPr id="5" name="Straight Arrow Connector 4">
            <a:extLst>
              <a:ext uri="{FF2B5EF4-FFF2-40B4-BE49-F238E27FC236}">
                <a16:creationId xmlns:a16="http://schemas.microsoft.com/office/drawing/2014/main" id="{13B412E8-CCD1-1667-7E51-9B089D624FEB}"/>
              </a:ext>
            </a:extLst>
          </p:cNvPr>
          <p:cNvCxnSpPr>
            <a:cxnSpLocks/>
          </p:cNvCxnSpPr>
          <p:nvPr/>
        </p:nvCxnSpPr>
        <p:spPr>
          <a:xfrm>
            <a:off x="8763856" y="4006921"/>
            <a:ext cx="0" cy="1099335"/>
          </a:xfrm>
          <a:prstGeom prst="straightConnector1">
            <a:avLst/>
          </a:prstGeom>
          <a:ln w="28575">
            <a:prstDash val="solid"/>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70B88730-CC50-617D-E4A4-1D5534147B21}"/>
              </a:ext>
            </a:extLst>
          </p:cNvPr>
          <p:cNvSpPr/>
          <p:nvPr/>
        </p:nvSpPr>
        <p:spPr>
          <a:xfrm rot="3736091">
            <a:off x="9410696" y="3291656"/>
            <a:ext cx="823972" cy="22943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3603775-4AFC-4DDA-E8E4-484F123C64B9}"/>
              </a:ext>
            </a:extLst>
          </p:cNvPr>
          <p:cNvSpPr txBox="1"/>
          <p:nvPr/>
        </p:nvSpPr>
        <p:spPr>
          <a:xfrm>
            <a:off x="6913126" y="3441843"/>
            <a:ext cx="3165822" cy="276999"/>
          </a:xfrm>
          <a:prstGeom prst="rect">
            <a:avLst/>
          </a:prstGeom>
          <a:noFill/>
        </p:spPr>
        <p:txBody>
          <a:bodyPr wrap="square">
            <a:spAutoFit/>
          </a:bodyPr>
          <a:lstStyle/>
          <a:p>
            <a:r>
              <a:rPr lang="en-US" sz="1200" dirty="0">
                <a:latin typeface="Cambria" panose="02040503050406030204" pitchFamily="18" charset="0"/>
                <a:ea typeface="Cambria" panose="02040503050406030204" pitchFamily="18" charset="0"/>
              </a:rPr>
              <a:t>Constant pumping Rate 5000L/HR</a:t>
            </a:r>
          </a:p>
        </p:txBody>
      </p:sp>
      <p:sp>
        <p:nvSpPr>
          <p:cNvPr id="13" name="TextBox 12">
            <a:extLst>
              <a:ext uri="{FF2B5EF4-FFF2-40B4-BE49-F238E27FC236}">
                <a16:creationId xmlns:a16="http://schemas.microsoft.com/office/drawing/2014/main" id="{36C3192A-0182-4B39-2167-9996F8F98603}"/>
              </a:ext>
            </a:extLst>
          </p:cNvPr>
          <p:cNvSpPr txBox="1"/>
          <p:nvPr/>
        </p:nvSpPr>
        <p:spPr>
          <a:xfrm>
            <a:off x="9233373" y="4458984"/>
            <a:ext cx="1492847" cy="276999"/>
          </a:xfrm>
          <a:prstGeom prst="rect">
            <a:avLst/>
          </a:prstGeom>
          <a:noFill/>
        </p:spPr>
        <p:txBody>
          <a:bodyPr wrap="square">
            <a:spAutoFit/>
          </a:bodyPr>
          <a:lstStyle/>
          <a:p>
            <a:r>
              <a:rPr lang="en-US" sz="1200" dirty="0">
                <a:latin typeface="Cambria" panose="02040503050406030204" pitchFamily="18" charset="0"/>
                <a:ea typeface="Cambria" panose="02040503050406030204" pitchFamily="18" charset="0"/>
              </a:rPr>
              <a:t>Recovery</a:t>
            </a:r>
          </a:p>
        </p:txBody>
      </p:sp>
      <p:sp>
        <p:nvSpPr>
          <p:cNvPr id="14" name="TextBox 13">
            <a:extLst>
              <a:ext uri="{FF2B5EF4-FFF2-40B4-BE49-F238E27FC236}">
                <a16:creationId xmlns:a16="http://schemas.microsoft.com/office/drawing/2014/main" id="{CDE10073-6FF0-5A9D-6508-DA310CD8AF66}"/>
              </a:ext>
            </a:extLst>
          </p:cNvPr>
          <p:cNvSpPr txBox="1"/>
          <p:nvPr/>
        </p:nvSpPr>
        <p:spPr>
          <a:xfrm>
            <a:off x="7793280" y="4333982"/>
            <a:ext cx="1492847" cy="276999"/>
          </a:xfrm>
          <a:prstGeom prst="rect">
            <a:avLst/>
          </a:prstGeom>
          <a:noFill/>
        </p:spPr>
        <p:txBody>
          <a:bodyPr wrap="square">
            <a:spAutoFit/>
          </a:bodyPr>
          <a:lstStyle/>
          <a:p>
            <a:r>
              <a:rPr lang="en-US" sz="1200" dirty="0">
                <a:latin typeface="Cambria" panose="02040503050406030204" pitchFamily="18" charset="0"/>
                <a:ea typeface="Cambria" panose="02040503050406030204" pitchFamily="18" charset="0"/>
              </a:rPr>
              <a:t>Drown Down</a:t>
            </a:r>
          </a:p>
        </p:txBody>
      </p:sp>
    </p:spTree>
    <p:extLst>
      <p:ext uri="{BB962C8B-B14F-4D97-AF65-F5344CB8AC3E}">
        <p14:creationId xmlns:p14="http://schemas.microsoft.com/office/powerpoint/2010/main" val="747789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E9973-99CA-D95B-3A1F-39BE08D8B29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49BB5D7-B8F9-78E7-3E34-434E8E7CF7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a:extLst>
              <a:ext uri="{FF2B5EF4-FFF2-40B4-BE49-F238E27FC236}">
                <a16:creationId xmlns:a16="http://schemas.microsoft.com/office/drawing/2014/main" id="{4FCA36F6-D120-5ABD-CA11-783334BBE2D3}"/>
              </a:ext>
            </a:extLst>
          </p:cNvPr>
          <p:cNvSpPr txBox="1"/>
          <p:nvPr/>
        </p:nvSpPr>
        <p:spPr>
          <a:xfrm>
            <a:off x="3498741" y="1182043"/>
            <a:ext cx="6096000" cy="461665"/>
          </a:xfrm>
          <a:prstGeom prst="rect">
            <a:avLst/>
          </a:prstGeom>
          <a:noFill/>
        </p:spPr>
        <p:txBody>
          <a:bodyPr wrap="square">
            <a:spAutoFit/>
          </a:bodyPr>
          <a:lstStyle/>
          <a:p>
            <a:r>
              <a:rPr lang="en-US" sz="2400" dirty="0">
                <a:solidFill>
                  <a:schemeClr val="bg1"/>
                </a:solidFill>
                <a:latin typeface="Cambria" panose="02040503050406030204" pitchFamily="18" charset="0"/>
                <a:ea typeface="Cambria" panose="02040503050406030204" pitchFamily="18" charset="0"/>
              </a:rPr>
              <a:t>Dewatering  project</a:t>
            </a:r>
          </a:p>
        </p:txBody>
      </p:sp>
      <p:sp>
        <p:nvSpPr>
          <p:cNvPr id="7" name="TextBox 6">
            <a:extLst>
              <a:ext uri="{FF2B5EF4-FFF2-40B4-BE49-F238E27FC236}">
                <a16:creationId xmlns:a16="http://schemas.microsoft.com/office/drawing/2014/main" id="{FBD1A3CE-CC5A-409B-F739-3FB00BBC1DAC}"/>
              </a:ext>
            </a:extLst>
          </p:cNvPr>
          <p:cNvSpPr txBox="1"/>
          <p:nvPr/>
        </p:nvSpPr>
        <p:spPr>
          <a:xfrm>
            <a:off x="353832" y="1918293"/>
            <a:ext cx="11509617" cy="3216265"/>
          </a:xfrm>
          <a:prstGeom prst="rect">
            <a:avLst/>
          </a:prstGeom>
          <a:noFill/>
        </p:spPr>
        <p:txBody>
          <a:bodyPr wrap="square" rtlCol="0">
            <a:spAutoFit/>
          </a:bodyPr>
          <a:lstStyle/>
          <a:p>
            <a:pPr marL="228600" algn="just">
              <a:spcBef>
                <a:spcPts val="5"/>
              </a:spcBef>
            </a:pPr>
            <a:r>
              <a:rPr lang="en-US" sz="2000" b="1" dirty="0">
                <a:solidFill>
                  <a:srgbClr val="0070C0"/>
                </a:solidFill>
                <a:latin typeface="Cambria" panose="02040503050406030204" pitchFamily="18" charset="0"/>
                <a:ea typeface="Cambria" panose="02040503050406030204" pitchFamily="18" charset="0"/>
              </a:rPr>
              <a:t>Dewatering and Depression borehole Drilling </a:t>
            </a:r>
            <a:r>
              <a:rPr lang="en-US" sz="2000" b="1" dirty="0">
                <a:solidFill>
                  <a:srgbClr val="0070C0"/>
                </a:solidFill>
              </a:rPr>
              <a:t>We are experts in dewatering: </a:t>
            </a:r>
            <a:r>
              <a:rPr lang="en-US" sz="2000" b="1" dirty="0">
                <a:solidFill>
                  <a:srgbClr val="0070C0"/>
                </a:solidFill>
                <a:latin typeface="Cambria" panose="02040503050406030204" pitchFamily="18" charset="0"/>
                <a:ea typeface="Cambria" panose="02040503050406030204" pitchFamily="18" charset="0"/>
                <a:cs typeface="Cambria" panose="02040503050406030204" pitchFamily="18" charset="0"/>
              </a:rPr>
              <a:t>Seba construction and Drilling Company </a:t>
            </a:r>
            <a:r>
              <a:rPr lang="en-US" sz="2000" dirty="0">
                <a:solidFill>
                  <a:schemeClr val="tx1">
                    <a:lumMod val="95000"/>
                    <a:lumOff val="5000"/>
                  </a:schemeClr>
                </a:solidFill>
                <a:latin typeface="Cambria" panose="02040503050406030204" pitchFamily="18" charset="0"/>
                <a:ea typeface="Cambria" panose="02040503050406030204" pitchFamily="18" charset="0"/>
                <a:cs typeface="Cambria" panose="02040503050406030204" pitchFamily="18" charset="0"/>
              </a:rPr>
              <a:t>has been performing  Dewatering and Depression  borehole drilling at Bulyanhulu gold mine ,Upper west box cut Project, we have extensive knowledge in the field of Dewatering and understand requirements of</a:t>
            </a:r>
            <a:r>
              <a:rPr lang="en-US" sz="2000" spc="5" dirty="0">
                <a:solidFill>
                  <a:schemeClr val="tx1">
                    <a:lumMod val="95000"/>
                    <a:lumOff val="5000"/>
                  </a:schemeClr>
                </a:solidFill>
                <a:latin typeface="Cambria" panose="02040503050406030204" pitchFamily="18" charset="0"/>
                <a:ea typeface="Cambria" panose="02040503050406030204" pitchFamily="18" charset="0"/>
                <a:cs typeface="Cambria" panose="02040503050406030204" pitchFamily="18" charset="0"/>
              </a:rPr>
              <a:t> </a:t>
            </a:r>
            <a:r>
              <a:rPr lang="en-US" sz="2000" dirty="0">
                <a:solidFill>
                  <a:schemeClr val="tx1">
                    <a:lumMod val="95000"/>
                    <a:lumOff val="5000"/>
                  </a:schemeClr>
                </a:solidFill>
                <a:latin typeface="Cambria" panose="02040503050406030204" pitchFamily="18" charset="0"/>
                <a:ea typeface="Cambria" panose="02040503050406030204" pitchFamily="18" charset="0"/>
                <a:cs typeface="Cambria" panose="02040503050406030204" pitchFamily="18" charset="0"/>
              </a:rPr>
              <a:t>specific customers as well as projects.</a:t>
            </a:r>
            <a:endParaRPr lang="en-US" sz="2000" b="1" dirty="0">
              <a:solidFill>
                <a:srgbClr val="0070C0"/>
              </a:solidFill>
              <a:effectLst/>
              <a:latin typeface="Cambria" panose="02040503050406030204" pitchFamily="18" charset="0"/>
              <a:ea typeface="Cambria" panose="02040503050406030204" pitchFamily="18" charset="0"/>
              <a:cs typeface="Cambria" panose="02040503050406030204" pitchFamily="18" charset="0"/>
            </a:endParaRPr>
          </a:p>
          <a:p>
            <a:pPr marL="457200" marR="911860" indent="-285750" algn="just">
              <a:spcBef>
                <a:spcPts val="640"/>
              </a:spcBef>
              <a:spcAft>
                <a:spcPts val="0"/>
              </a:spcAft>
              <a:buFont typeface="Arial" panose="020B0604020202020204" pitchFamily="34" charset="0"/>
              <a:buChar char="•"/>
            </a:pPr>
            <a:r>
              <a:rPr lang="en-US" sz="2000" spc="5" dirty="0">
                <a:effectLst/>
                <a:latin typeface="Cambria" panose="02040503050406030204" pitchFamily="18" charset="0"/>
                <a:ea typeface="Cambria" panose="02040503050406030204" pitchFamily="18" charset="0"/>
                <a:cs typeface="Cambria" panose="02040503050406030204" pitchFamily="18" charset="0"/>
              </a:rPr>
              <a:t>Well point system(shallow excavations, sandy soil)</a:t>
            </a:r>
          </a:p>
          <a:p>
            <a:pPr marL="457200" marR="911860" indent="-285750" algn="just">
              <a:spcBef>
                <a:spcPts val="640"/>
              </a:spcBef>
              <a:spcAft>
                <a:spcPts val="0"/>
              </a:spcAft>
              <a:buFont typeface="Arial" panose="020B0604020202020204" pitchFamily="34" charset="0"/>
              <a:buChar char="•"/>
            </a:pPr>
            <a:r>
              <a:rPr lang="en-US" sz="2000" spc="5" dirty="0">
                <a:latin typeface="Cambria" panose="02040503050406030204" pitchFamily="18" charset="0"/>
                <a:ea typeface="Cambria" panose="02040503050406030204" pitchFamily="18" charset="0"/>
                <a:cs typeface="Cambria" panose="02040503050406030204" pitchFamily="18" charset="0"/>
              </a:rPr>
              <a:t>Deep well(large &amp; deep borehole drilling  around the mine pit wall  to pump all water to avoid fall of the pit wall).</a:t>
            </a:r>
          </a:p>
          <a:p>
            <a:pPr marL="457200" marR="911860" indent="-285750" algn="just">
              <a:spcBef>
                <a:spcPts val="640"/>
              </a:spcBef>
              <a:spcAft>
                <a:spcPts val="0"/>
              </a:spcAft>
              <a:buFont typeface="Arial" panose="020B0604020202020204" pitchFamily="34" charset="0"/>
              <a:buChar char="•"/>
            </a:pPr>
            <a:r>
              <a:rPr lang="en-US" sz="2000" spc="5" dirty="0">
                <a:effectLst/>
                <a:latin typeface="Cambria" panose="02040503050406030204" pitchFamily="18" charset="0"/>
                <a:ea typeface="Cambria" panose="02040503050406030204" pitchFamily="18" charset="0"/>
                <a:cs typeface="Cambria" panose="02040503050406030204" pitchFamily="18" charset="0"/>
              </a:rPr>
              <a:t>Sump Pumping(small, Temporary Works)</a:t>
            </a:r>
            <a:endParaRPr lang="en-US" sz="2000" dirty="0">
              <a:effectLst/>
              <a:latin typeface="Cambria" panose="02040503050406030204" pitchFamily="18" charset="0"/>
              <a:ea typeface="Cambria" panose="02040503050406030204" pitchFamily="18" charset="0"/>
              <a:cs typeface="Cambria" panose="02040503050406030204" pitchFamily="18" charset="0"/>
            </a:endParaRPr>
          </a:p>
          <a:p>
            <a:pPr marL="285750" indent="-285750">
              <a:buFont typeface="Arial" panose="020B0604020202020204" pitchFamily="34" charset="0"/>
              <a:buChar char="•"/>
            </a:pPr>
            <a:endParaRPr lang="en-US" sz="2800" dirty="0">
              <a:solidFill>
                <a:schemeClr val="tx1">
                  <a:lumMod val="95000"/>
                  <a:lumOff val="5000"/>
                </a:schemeClr>
              </a:solidFill>
            </a:endParaRPr>
          </a:p>
        </p:txBody>
      </p:sp>
    </p:spTree>
    <p:extLst>
      <p:ext uri="{BB962C8B-B14F-4D97-AF65-F5344CB8AC3E}">
        <p14:creationId xmlns:p14="http://schemas.microsoft.com/office/powerpoint/2010/main" val="1509094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06D41-C640-CFFA-8BBA-D1FC14E9156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EC217D8-1D2C-60DE-9765-B3897A3D8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2">
            <a:extLst>
              <a:ext uri="{FF2B5EF4-FFF2-40B4-BE49-F238E27FC236}">
                <a16:creationId xmlns:a16="http://schemas.microsoft.com/office/drawing/2014/main" id="{18ABD3C7-6E8A-BC66-9F21-962B3A6091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227" y="1845838"/>
            <a:ext cx="2762713" cy="388437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3">
            <a:extLst>
              <a:ext uri="{FF2B5EF4-FFF2-40B4-BE49-F238E27FC236}">
                <a16:creationId xmlns:a16="http://schemas.microsoft.com/office/drawing/2014/main" id="{9CC690D9-E971-E364-8FEF-B5E19CD57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8940" y="1806854"/>
            <a:ext cx="2637479" cy="392335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5">
            <a:extLst>
              <a:ext uri="{FF2B5EF4-FFF2-40B4-BE49-F238E27FC236}">
                <a16:creationId xmlns:a16="http://schemas.microsoft.com/office/drawing/2014/main" id="{2C4BEB8A-6304-9889-8686-93D41374D5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6419" y="1806854"/>
            <a:ext cx="2377440" cy="392335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5" name="Picture 6">
            <a:extLst>
              <a:ext uri="{FF2B5EF4-FFF2-40B4-BE49-F238E27FC236}">
                <a16:creationId xmlns:a16="http://schemas.microsoft.com/office/drawing/2014/main" id="{55CD2115-7119-D5A5-F955-2ADEB51A15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63859" y="1799220"/>
            <a:ext cx="3485835" cy="393099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6" name="TextBox 15">
            <a:extLst>
              <a:ext uri="{FF2B5EF4-FFF2-40B4-BE49-F238E27FC236}">
                <a16:creationId xmlns:a16="http://schemas.microsoft.com/office/drawing/2014/main" id="{09B56B39-EB17-ED70-D4F8-FE83CCF76BB8}"/>
              </a:ext>
            </a:extLst>
          </p:cNvPr>
          <p:cNvSpPr txBox="1"/>
          <p:nvPr/>
        </p:nvSpPr>
        <p:spPr>
          <a:xfrm>
            <a:off x="3621795" y="1227763"/>
            <a:ext cx="6097836" cy="369332"/>
          </a:xfrm>
          <a:prstGeom prst="rect">
            <a:avLst/>
          </a:prstGeom>
          <a:noFill/>
        </p:spPr>
        <p:txBody>
          <a:bodyPr wrap="square">
            <a:spAutoFit/>
          </a:bodyPr>
          <a:lstStyle/>
          <a:p>
            <a:pPr algn="l">
              <a:buNone/>
            </a:pPr>
            <a:r>
              <a:rPr lang="en-US" b="0" i="0" dirty="0">
                <a:solidFill>
                  <a:schemeClr val="bg1"/>
                </a:solidFill>
                <a:effectLst/>
                <a:latin typeface="Cambria" panose="02040503050406030204" pitchFamily="18" charset="0"/>
                <a:ea typeface="Cambria" panose="02040503050406030204" pitchFamily="18" charset="0"/>
              </a:rPr>
              <a:t>Dewatering </a:t>
            </a:r>
            <a:r>
              <a:rPr lang="en-US" dirty="0">
                <a:solidFill>
                  <a:schemeClr val="bg1"/>
                </a:solidFill>
                <a:latin typeface="Cambria" panose="02040503050406030204" pitchFamily="18" charset="0"/>
                <a:ea typeface="Cambria" panose="02040503050406030204" pitchFamily="18" charset="0"/>
              </a:rPr>
              <a:t> </a:t>
            </a:r>
            <a:r>
              <a:rPr lang="en-US" b="0" i="0" dirty="0">
                <a:solidFill>
                  <a:schemeClr val="bg1"/>
                </a:solidFill>
                <a:effectLst/>
                <a:latin typeface="Cambria" panose="02040503050406030204" pitchFamily="18" charset="0"/>
                <a:ea typeface="Cambria" panose="02040503050406030204" pitchFamily="18" charset="0"/>
              </a:rPr>
              <a:t>pumps</a:t>
            </a:r>
          </a:p>
        </p:txBody>
      </p:sp>
    </p:spTree>
    <p:extLst>
      <p:ext uri="{BB962C8B-B14F-4D97-AF65-F5344CB8AC3E}">
        <p14:creationId xmlns:p14="http://schemas.microsoft.com/office/powerpoint/2010/main" val="18077811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68495-A1FD-135A-8B42-0682425C441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E7909C7-26B1-6266-2B45-924E60FB9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6" name="TextBox 15">
            <a:extLst>
              <a:ext uri="{FF2B5EF4-FFF2-40B4-BE49-F238E27FC236}">
                <a16:creationId xmlns:a16="http://schemas.microsoft.com/office/drawing/2014/main" id="{8704AD88-D95F-8C19-8DA3-07069EF4A259}"/>
              </a:ext>
            </a:extLst>
          </p:cNvPr>
          <p:cNvSpPr txBox="1"/>
          <p:nvPr/>
        </p:nvSpPr>
        <p:spPr>
          <a:xfrm>
            <a:off x="3621795" y="1227763"/>
            <a:ext cx="6097836" cy="369332"/>
          </a:xfrm>
          <a:prstGeom prst="rect">
            <a:avLst/>
          </a:prstGeom>
          <a:noFill/>
        </p:spPr>
        <p:txBody>
          <a:bodyPr wrap="square">
            <a:spAutoFit/>
          </a:bodyPr>
          <a:lstStyle/>
          <a:p>
            <a:pPr algn="l">
              <a:buNone/>
            </a:pPr>
            <a:r>
              <a:rPr lang="en-US" b="0" i="0" dirty="0">
                <a:solidFill>
                  <a:schemeClr val="bg1"/>
                </a:solidFill>
                <a:effectLst/>
                <a:latin typeface="Cambria" panose="02040503050406030204" pitchFamily="18" charset="0"/>
                <a:ea typeface="Cambria" panose="02040503050406030204" pitchFamily="18" charset="0"/>
              </a:rPr>
              <a:t>Dewatering pumps</a:t>
            </a:r>
          </a:p>
        </p:txBody>
      </p:sp>
      <p:pic>
        <p:nvPicPr>
          <p:cNvPr id="3075" name="Picture 3">
            <a:extLst>
              <a:ext uri="{FF2B5EF4-FFF2-40B4-BE49-F238E27FC236}">
                <a16:creationId xmlns:a16="http://schemas.microsoft.com/office/drawing/2014/main" id="{062609E9-7995-5A8A-F0D1-B22E8CD1A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230" y="1752601"/>
            <a:ext cx="4707715" cy="353549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6" name="Picture 4">
            <a:extLst>
              <a:ext uri="{FF2B5EF4-FFF2-40B4-BE49-F238E27FC236}">
                <a16:creationId xmlns:a16="http://schemas.microsoft.com/office/drawing/2014/main" id="{E948135B-2691-2AC3-6060-EC291AC372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0810" y="1752602"/>
            <a:ext cx="4076241" cy="3691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11">
            <a:extLst>
              <a:ext uri="{FF2B5EF4-FFF2-40B4-BE49-F238E27FC236}">
                <a16:creationId xmlns:a16="http://schemas.microsoft.com/office/drawing/2014/main" id="{38CCFBF8-5BF7-B632-C722-5DA148A15DAF}"/>
              </a:ext>
            </a:extLst>
          </p:cNvPr>
          <p:cNvPicPr>
            <a:picLocks noChangeAspect="1"/>
          </p:cNvPicPr>
          <p:nvPr/>
        </p:nvPicPr>
        <p:blipFill rotWithShape="1">
          <a:blip r:embed="rId6"/>
          <a:srcRect t="3178" r="3231"/>
          <a:stretch>
            <a:fillRect/>
          </a:stretch>
        </p:blipFill>
        <p:spPr>
          <a:xfrm>
            <a:off x="8901629" y="1752601"/>
            <a:ext cx="3048000" cy="3691002"/>
          </a:xfrm>
          <a:prstGeom prst="rect">
            <a:avLst/>
          </a:prstGeom>
        </p:spPr>
      </p:pic>
      <p:sp>
        <p:nvSpPr>
          <p:cNvPr id="14" name="TextBox 13">
            <a:extLst>
              <a:ext uri="{FF2B5EF4-FFF2-40B4-BE49-F238E27FC236}">
                <a16:creationId xmlns:a16="http://schemas.microsoft.com/office/drawing/2014/main" id="{E942D180-2A1B-BBD0-2B20-5443A96FD7F2}"/>
              </a:ext>
            </a:extLst>
          </p:cNvPr>
          <p:cNvSpPr txBox="1"/>
          <p:nvPr/>
        </p:nvSpPr>
        <p:spPr>
          <a:xfrm rot="10800000" flipV="1">
            <a:off x="9177051" y="5432586"/>
            <a:ext cx="3825637" cy="646331"/>
          </a:xfrm>
          <a:prstGeom prst="rect">
            <a:avLst/>
          </a:prstGeom>
          <a:noFill/>
        </p:spPr>
        <p:txBody>
          <a:bodyPr wrap="square">
            <a:spAutoFit/>
          </a:bodyPr>
          <a:lstStyle/>
          <a:p>
            <a:r>
              <a:rPr lang="en-US" dirty="0">
                <a:highlight>
                  <a:srgbClr val="FFFF00"/>
                </a:highlight>
              </a:rPr>
              <a:t>Mobile-Diesel-Water-Pump-Centrifugal-Dewatering</a:t>
            </a:r>
          </a:p>
        </p:txBody>
      </p:sp>
      <p:sp>
        <p:nvSpPr>
          <p:cNvPr id="17" name="TextBox 16">
            <a:extLst>
              <a:ext uri="{FF2B5EF4-FFF2-40B4-BE49-F238E27FC236}">
                <a16:creationId xmlns:a16="http://schemas.microsoft.com/office/drawing/2014/main" id="{CDE9B2D1-195E-BA21-FB29-E8B7EB6E6F52}"/>
              </a:ext>
            </a:extLst>
          </p:cNvPr>
          <p:cNvSpPr txBox="1"/>
          <p:nvPr/>
        </p:nvSpPr>
        <p:spPr>
          <a:xfrm rot="10800000" flipV="1">
            <a:off x="5893993" y="5795442"/>
            <a:ext cx="3047999" cy="369332"/>
          </a:xfrm>
          <a:prstGeom prst="rect">
            <a:avLst/>
          </a:prstGeom>
          <a:noFill/>
        </p:spPr>
        <p:txBody>
          <a:bodyPr wrap="square">
            <a:spAutoFit/>
          </a:bodyPr>
          <a:lstStyle/>
          <a:p>
            <a:r>
              <a:rPr lang="en-US" dirty="0">
                <a:highlight>
                  <a:srgbClr val="FFFF00"/>
                </a:highlight>
              </a:rPr>
              <a:t>DynaWaterPump-Dewatering</a:t>
            </a:r>
          </a:p>
        </p:txBody>
      </p:sp>
      <p:sp>
        <p:nvSpPr>
          <p:cNvPr id="18" name="TextBox 17">
            <a:extLst>
              <a:ext uri="{FF2B5EF4-FFF2-40B4-BE49-F238E27FC236}">
                <a16:creationId xmlns:a16="http://schemas.microsoft.com/office/drawing/2014/main" id="{9EA1BFDC-888D-0227-8DD2-ECD9ACD112E9}"/>
              </a:ext>
            </a:extLst>
          </p:cNvPr>
          <p:cNvSpPr txBox="1"/>
          <p:nvPr/>
        </p:nvSpPr>
        <p:spPr>
          <a:xfrm rot="10800000" flipV="1">
            <a:off x="1617613" y="5445571"/>
            <a:ext cx="3047999" cy="369332"/>
          </a:xfrm>
          <a:prstGeom prst="rect">
            <a:avLst/>
          </a:prstGeom>
          <a:noFill/>
        </p:spPr>
        <p:txBody>
          <a:bodyPr wrap="square">
            <a:spAutoFit/>
          </a:bodyPr>
          <a:lstStyle/>
          <a:p>
            <a:r>
              <a:rPr lang="en-US" dirty="0">
                <a:highlight>
                  <a:srgbClr val="FFFF00"/>
                </a:highlight>
              </a:rPr>
              <a:t>Dewatering pump</a:t>
            </a:r>
          </a:p>
        </p:txBody>
      </p:sp>
    </p:spTree>
    <p:extLst>
      <p:ext uri="{BB962C8B-B14F-4D97-AF65-F5344CB8AC3E}">
        <p14:creationId xmlns:p14="http://schemas.microsoft.com/office/powerpoint/2010/main" val="2275294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6BB76-A54F-DFBE-F897-F2F64BAAB25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3B80468-1F55-57B2-F147-5F36A125A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6" name="TextBox 15">
            <a:extLst>
              <a:ext uri="{FF2B5EF4-FFF2-40B4-BE49-F238E27FC236}">
                <a16:creationId xmlns:a16="http://schemas.microsoft.com/office/drawing/2014/main" id="{69DE9793-EE7E-27AB-D124-8273679C0BA8}"/>
              </a:ext>
            </a:extLst>
          </p:cNvPr>
          <p:cNvSpPr txBox="1"/>
          <p:nvPr/>
        </p:nvSpPr>
        <p:spPr>
          <a:xfrm>
            <a:off x="3621795" y="1227763"/>
            <a:ext cx="6097836" cy="369332"/>
          </a:xfrm>
          <a:prstGeom prst="rect">
            <a:avLst/>
          </a:prstGeom>
          <a:noFill/>
        </p:spPr>
        <p:txBody>
          <a:bodyPr wrap="square">
            <a:spAutoFit/>
          </a:bodyPr>
          <a:lstStyle/>
          <a:p>
            <a:pPr algn="l">
              <a:buNone/>
            </a:pPr>
            <a:r>
              <a:rPr lang="en-US" b="0" i="0" dirty="0">
                <a:solidFill>
                  <a:schemeClr val="bg1"/>
                </a:solidFill>
                <a:effectLst/>
                <a:latin typeface="Cambria" panose="02040503050406030204" pitchFamily="18" charset="0"/>
                <a:ea typeface="Cambria" panose="02040503050406030204" pitchFamily="18" charset="0"/>
              </a:rPr>
              <a:t>Dewatering pumps</a:t>
            </a:r>
          </a:p>
        </p:txBody>
      </p:sp>
      <p:pic>
        <p:nvPicPr>
          <p:cNvPr id="3" name="Picture 2">
            <a:extLst>
              <a:ext uri="{FF2B5EF4-FFF2-40B4-BE49-F238E27FC236}">
                <a16:creationId xmlns:a16="http://schemas.microsoft.com/office/drawing/2014/main" id="{F89726BA-06FA-CF22-9799-9D43B97CA61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1229" y="1942066"/>
            <a:ext cx="3672130" cy="388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610B9B5-E8F3-1324-C0B1-F6D2E27623E8}"/>
              </a:ext>
            </a:extLst>
          </p:cNvPr>
          <p:cNvSpPr txBox="1"/>
          <p:nvPr/>
        </p:nvSpPr>
        <p:spPr>
          <a:xfrm rot="10800000" flipV="1">
            <a:off x="374573" y="5835525"/>
            <a:ext cx="3982566" cy="369332"/>
          </a:xfrm>
          <a:prstGeom prst="rect">
            <a:avLst/>
          </a:prstGeom>
          <a:noFill/>
        </p:spPr>
        <p:txBody>
          <a:bodyPr wrap="square">
            <a:spAutoFit/>
          </a:bodyPr>
          <a:lstStyle/>
          <a:p>
            <a:r>
              <a:rPr lang="en-US" dirty="0">
                <a:highlight>
                  <a:srgbClr val="FFFF00"/>
                </a:highlight>
              </a:rPr>
              <a:t>Borehole Submersible Dewatering pump</a:t>
            </a:r>
          </a:p>
        </p:txBody>
      </p:sp>
      <p:pic>
        <p:nvPicPr>
          <p:cNvPr id="4098" name="Picture 2">
            <a:extLst>
              <a:ext uri="{FF2B5EF4-FFF2-40B4-BE49-F238E27FC236}">
                <a16:creationId xmlns:a16="http://schemas.microsoft.com/office/drawing/2014/main" id="{CB4D3DC2-E697-0C8E-BD45-525FAB5589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3132" y="2024483"/>
            <a:ext cx="3003933" cy="399570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a:extLst>
              <a:ext uri="{FF2B5EF4-FFF2-40B4-BE49-F238E27FC236}">
                <a16:creationId xmlns:a16="http://schemas.microsoft.com/office/drawing/2014/main" id="{9AA6AC0C-85D2-6FED-5316-9B4F49CC055E}"/>
              </a:ext>
            </a:extLst>
          </p:cNvPr>
          <p:cNvSpPr txBox="1"/>
          <p:nvPr/>
        </p:nvSpPr>
        <p:spPr>
          <a:xfrm>
            <a:off x="4223132" y="5889295"/>
            <a:ext cx="6097836" cy="323165"/>
          </a:xfrm>
          <a:prstGeom prst="rect">
            <a:avLst/>
          </a:prstGeom>
          <a:noFill/>
        </p:spPr>
        <p:txBody>
          <a:bodyPr wrap="square">
            <a:spAutoFit/>
          </a:bodyPr>
          <a:lstStyle/>
          <a:p>
            <a:pPr algn="l">
              <a:lnSpc>
                <a:spcPts val="1800"/>
              </a:lnSpc>
              <a:buNone/>
            </a:pPr>
            <a:r>
              <a:rPr lang="en-US" b="0" i="0" dirty="0">
                <a:solidFill>
                  <a:srgbClr val="1B1D1D"/>
                </a:solidFill>
                <a:effectLst/>
                <a:highlight>
                  <a:srgbClr val="FFFF00"/>
                </a:highlight>
                <a:latin typeface="Roboto" panose="02000000000000000000" pitchFamily="2" charset="0"/>
              </a:rPr>
              <a:t>Monoblock Dewatering Pump</a:t>
            </a:r>
          </a:p>
        </p:txBody>
      </p:sp>
      <p:pic>
        <p:nvPicPr>
          <p:cNvPr id="4099" name="Picture 3">
            <a:extLst>
              <a:ext uri="{FF2B5EF4-FFF2-40B4-BE49-F238E27FC236}">
                <a16:creationId xmlns:a16="http://schemas.microsoft.com/office/drawing/2014/main" id="{729EED93-E6A4-93F1-E7E2-24BBE945AA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5151" y="1827594"/>
            <a:ext cx="3325506" cy="20574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100" name="Picture 4">
            <a:extLst>
              <a:ext uri="{FF2B5EF4-FFF2-40B4-BE49-F238E27FC236}">
                <a16:creationId xmlns:a16="http://schemas.microsoft.com/office/drawing/2014/main" id="{28FF60F1-1EEE-AAC6-8216-00B2BA12DA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64575" y="3981544"/>
            <a:ext cx="2666082" cy="22860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9887548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4632" y="604387"/>
            <a:ext cx="3381109" cy="186667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6" name="Picture 2">
            <a:extLst>
              <a:ext uri="{FF2B5EF4-FFF2-40B4-BE49-F238E27FC236}">
                <a16:creationId xmlns:a16="http://schemas.microsoft.com/office/drawing/2014/main" id="{DB36BF76-2A48-7236-90AA-44EFE4568D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43" r="39181" b="71379"/>
          <a:stretch/>
        </p:blipFill>
        <p:spPr bwMode="auto">
          <a:xfrm>
            <a:off x="457331" y="3087969"/>
            <a:ext cx="3243813" cy="368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 name="Picture 7">
            <a:extLst>
              <a:ext uri="{FF2B5EF4-FFF2-40B4-BE49-F238E27FC236}">
                <a16:creationId xmlns:a16="http://schemas.microsoft.com/office/drawing/2014/main" id="{A9B02AD8-00F0-C053-31CC-4F1B0564BE83}"/>
              </a:ext>
            </a:extLst>
          </p:cNvPr>
          <p:cNvPicPr>
            <a:picLocks noChangeAspect="1"/>
          </p:cNvPicPr>
          <p:nvPr/>
        </p:nvPicPr>
        <p:blipFill>
          <a:blip r:embed="rId4"/>
          <a:stretch>
            <a:fillRect/>
          </a:stretch>
        </p:blipFill>
        <p:spPr>
          <a:xfrm>
            <a:off x="3701144" y="3102428"/>
            <a:ext cx="2672246" cy="3657599"/>
          </a:xfrm>
          <a:prstGeom prst="rect">
            <a:avLst/>
          </a:prstGeom>
        </p:spPr>
      </p:pic>
      <p:pic>
        <p:nvPicPr>
          <p:cNvPr id="10" name="Picture 9">
            <a:extLst>
              <a:ext uri="{FF2B5EF4-FFF2-40B4-BE49-F238E27FC236}">
                <a16:creationId xmlns:a16="http://schemas.microsoft.com/office/drawing/2014/main" id="{FAB59C81-F292-6D14-B525-BE541072ECD9}"/>
              </a:ext>
            </a:extLst>
          </p:cNvPr>
          <p:cNvPicPr>
            <a:picLocks noChangeAspect="1"/>
          </p:cNvPicPr>
          <p:nvPr/>
        </p:nvPicPr>
        <p:blipFill>
          <a:blip r:embed="rId5"/>
          <a:stretch>
            <a:fillRect/>
          </a:stretch>
        </p:blipFill>
        <p:spPr>
          <a:xfrm>
            <a:off x="3062689" y="544286"/>
            <a:ext cx="1977398" cy="2547257"/>
          </a:xfrm>
          <a:prstGeom prst="rect">
            <a:avLst/>
          </a:prstGeom>
        </p:spPr>
      </p:pic>
      <p:pic>
        <p:nvPicPr>
          <p:cNvPr id="11" name="Picture 2">
            <a:extLst>
              <a:ext uri="{FF2B5EF4-FFF2-40B4-BE49-F238E27FC236}">
                <a16:creationId xmlns:a16="http://schemas.microsoft.com/office/drawing/2014/main" id="{A58A3AA2-4873-105B-B849-060C7A6E68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4771" y="544287"/>
            <a:ext cx="2481944" cy="255814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11">
            <a:extLst>
              <a:ext uri="{FF2B5EF4-FFF2-40B4-BE49-F238E27FC236}">
                <a16:creationId xmlns:a16="http://schemas.microsoft.com/office/drawing/2014/main" id="{466A7984-8138-83FD-A781-75FF69A06C68}"/>
              </a:ext>
            </a:extLst>
          </p:cNvPr>
          <p:cNvPicPr>
            <a:picLocks noChangeAspect="1"/>
          </p:cNvPicPr>
          <p:nvPr/>
        </p:nvPicPr>
        <p:blipFill>
          <a:blip r:embed="rId7"/>
          <a:stretch>
            <a:fillRect/>
          </a:stretch>
        </p:blipFill>
        <p:spPr>
          <a:xfrm rot="16200000">
            <a:off x="6803536" y="1121191"/>
            <a:ext cx="2558143" cy="1339018"/>
          </a:xfrm>
          <a:prstGeom prst="rect">
            <a:avLst/>
          </a:prstGeom>
        </p:spPr>
      </p:pic>
      <p:pic>
        <p:nvPicPr>
          <p:cNvPr id="13" name="Picture 12">
            <a:extLst>
              <a:ext uri="{FF2B5EF4-FFF2-40B4-BE49-F238E27FC236}">
                <a16:creationId xmlns:a16="http://schemas.microsoft.com/office/drawing/2014/main" id="{95A1C2EE-A6C3-BF15-08B7-FAFFD55A72A7}"/>
              </a:ext>
            </a:extLst>
          </p:cNvPr>
          <p:cNvPicPr>
            <a:picLocks noChangeAspect="1"/>
          </p:cNvPicPr>
          <p:nvPr/>
        </p:nvPicPr>
        <p:blipFill>
          <a:blip r:embed="rId8"/>
          <a:stretch>
            <a:fillRect/>
          </a:stretch>
        </p:blipFill>
        <p:spPr>
          <a:xfrm>
            <a:off x="8978747" y="3087969"/>
            <a:ext cx="3082623" cy="2097206"/>
          </a:xfrm>
          <a:prstGeom prst="rect">
            <a:avLst/>
          </a:prstGeom>
        </p:spPr>
      </p:pic>
      <p:pic>
        <p:nvPicPr>
          <p:cNvPr id="14" name="Picture 13">
            <a:extLst>
              <a:ext uri="{FF2B5EF4-FFF2-40B4-BE49-F238E27FC236}">
                <a16:creationId xmlns:a16="http://schemas.microsoft.com/office/drawing/2014/main" id="{B3E70567-5A0D-7D9E-E1CD-36C821D344E7}"/>
              </a:ext>
            </a:extLst>
          </p:cNvPr>
          <p:cNvPicPr>
            <a:picLocks noChangeAspect="1"/>
          </p:cNvPicPr>
          <p:nvPr/>
        </p:nvPicPr>
        <p:blipFill>
          <a:blip r:embed="rId9"/>
          <a:stretch>
            <a:fillRect/>
          </a:stretch>
        </p:blipFill>
        <p:spPr>
          <a:xfrm>
            <a:off x="8978747" y="5159826"/>
            <a:ext cx="3137054" cy="1600201"/>
          </a:xfrm>
          <a:prstGeom prst="rect">
            <a:avLst/>
          </a:prstGeom>
        </p:spPr>
      </p:pic>
      <p:pic>
        <p:nvPicPr>
          <p:cNvPr id="2" name="Picture 3">
            <a:extLst>
              <a:ext uri="{FF2B5EF4-FFF2-40B4-BE49-F238E27FC236}">
                <a16:creationId xmlns:a16="http://schemas.microsoft.com/office/drawing/2014/main" id="{CB71349A-B382-B4B8-35DF-99F65801A4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6000" t="10124" b="8717"/>
          <a:stretch>
            <a:fillRect/>
          </a:stretch>
        </p:blipFill>
        <p:spPr bwMode="auto">
          <a:xfrm>
            <a:off x="6383490" y="3102428"/>
            <a:ext cx="2595257" cy="186667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 name="Picture 2">
            <a:extLst>
              <a:ext uri="{FF2B5EF4-FFF2-40B4-BE49-F238E27FC236}">
                <a16:creationId xmlns:a16="http://schemas.microsoft.com/office/drawing/2014/main" id="{BF72EB7F-1A09-7A5B-A439-393867EDAEC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1005" t="21835" r="17879" b="31537"/>
          <a:stretch>
            <a:fillRect/>
          </a:stretch>
        </p:blipFill>
        <p:spPr bwMode="auto">
          <a:xfrm>
            <a:off x="6366735" y="4969098"/>
            <a:ext cx="2672246" cy="17909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2">
            <a:extLst>
              <a:ext uri="{FF2B5EF4-FFF2-40B4-BE49-F238E27FC236}">
                <a16:creationId xmlns:a16="http://schemas.microsoft.com/office/drawing/2014/main" id="{8BADD615-4377-0A59-F776-103B0D97489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2053" r="17343" b="30081"/>
          <a:stretch>
            <a:fillRect/>
          </a:stretch>
        </p:blipFill>
        <p:spPr bwMode="auto">
          <a:xfrm>
            <a:off x="457331" y="607960"/>
            <a:ext cx="2708573" cy="248358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105826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7F3A2-FA51-9E2B-7332-ADD222D1718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09DF331-DF5A-25A9-0F99-30545EB6F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Box 2">
            <a:extLst>
              <a:ext uri="{FF2B5EF4-FFF2-40B4-BE49-F238E27FC236}">
                <a16:creationId xmlns:a16="http://schemas.microsoft.com/office/drawing/2014/main" id="{0512E6E9-E42C-62DB-582F-CEE133FFE105}"/>
              </a:ext>
            </a:extLst>
          </p:cNvPr>
          <p:cNvSpPr txBox="1"/>
          <p:nvPr/>
        </p:nvSpPr>
        <p:spPr>
          <a:xfrm>
            <a:off x="3498741" y="1182043"/>
            <a:ext cx="6096000" cy="461665"/>
          </a:xfrm>
          <a:prstGeom prst="rect">
            <a:avLst/>
          </a:prstGeom>
          <a:noFill/>
        </p:spPr>
        <p:txBody>
          <a:bodyPr wrap="square">
            <a:spAutoFit/>
          </a:bodyPr>
          <a:lstStyle/>
          <a:p>
            <a:r>
              <a:rPr lang="en-US" sz="2400" dirty="0">
                <a:solidFill>
                  <a:schemeClr val="bg1"/>
                </a:solidFill>
                <a:latin typeface="Cambria" panose="02040503050406030204" pitchFamily="18" charset="0"/>
                <a:ea typeface="Cambria" panose="02040503050406030204" pitchFamily="18" charset="0"/>
              </a:rPr>
              <a:t>Exploration project</a:t>
            </a:r>
          </a:p>
        </p:txBody>
      </p:sp>
      <p:sp>
        <p:nvSpPr>
          <p:cNvPr id="4" name="TextBox 3">
            <a:extLst>
              <a:ext uri="{FF2B5EF4-FFF2-40B4-BE49-F238E27FC236}">
                <a16:creationId xmlns:a16="http://schemas.microsoft.com/office/drawing/2014/main" id="{B399AF95-E3EE-C21F-2FCD-F3FBB90205FF}"/>
              </a:ext>
            </a:extLst>
          </p:cNvPr>
          <p:cNvSpPr txBox="1"/>
          <p:nvPr/>
        </p:nvSpPr>
        <p:spPr>
          <a:xfrm>
            <a:off x="410959" y="1918289"/>
            <a:ext cx="11370081" cy="707886"/>
          </a:xfrm>
          <a:prstGeom prst="rect">
            <a:avLst/>
          </a:prstGeom>
          <a:noFill/>
        </p:spPr>
        <p:txBody>
          <a:bodyPr wrap="square" rtlCol="0">
            <a:spAutoFit/>
          </a:bodyPr>
          <a:lstStyle/>
          <a:p>
            <a:pPr marL="228600" algn="just">
              <a:spcBef>
                <a:spcPts val="5"/>
              </a:spcBef>
            </a:pPr>
            <a:r>
              <a:rPr lang="en-US" sz="2000" b="1" dirty="0">
                <a:solidFill>
                  <a:srgbClr val="0070C0"/>
                </a:solidFill>
                <a:latin typeface="Cambria" panose="02040503050406030204" pitchFamily="18" charset="0"/>
                <a:ea typeface="Cambria" panose="02040503050406030204" pitchFamily="18" charset="0"/>
              </a:rPr>
              <a:t>EXPLORATION : Our exploration division employs the best operators in the field and the most modern drilling technology to improve your sample quality</a:t>
            </a:r>
            <a:endParaRPr lang="en-US" sz="2800" dirty="0">
              <a:solidFill>
                <a:schemeClr val="tx1">
                  <a:lumMod val="95000"/>
                  <a:lumOff val="5000"/>
                </a:schemeClr>
              </a:solidFill>
            </a:endParaRPr>
          </a:p>
        </p:txBody>
      </p:sp>
      <p:pic>
        <p:nvPicPr>
          <p:cNvPr id="5" name="Picture 5">
            <a:extLst>
              <a:ext uri="{FF2B5EF4-FFF2-40B4-BE49-F238E27FC236}">
                <a16:creationId xmlns:a16="http://schemas.microsoft.com/office/drawing/2014/main" id="{BF17069F-2502-688C-E5F9-EF2FA632F4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148" y="2626175"/>
            <a:ext cx="2468309" cy="389900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5">
            <a:extLst>
              <a:ext uri="{FF2B5EF4-FFF2-40B4-BE49-F238E27FC236}">
                <a16:creationId xmlns:a16="http://schemas.microsoft.com/office/drawing/2014/main" id="{37869AC6-4E50-2150-1C47-0128BBBFEC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8726"/>
          <a:stretch>
            <a:fillRect/>
          </a:stretch>
        </p:blipFill>
        <p:spPr bwMode="auto">
          <a:xfrm>
            <a:off x="2683351" y="2626175"/>
            <a:ext cx="2751122" cy="389900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xmlns:mc="http://schemas.openxmlformats.org/markup-compatibility/2006" val="000000" mc:Ignorable="a14" a14:legacySpreadsheetColorIndex="0"/>
                </a:solidFill>
                <a:miter lim="800000"/>
                <a:headEnd/>
                <a:tailEnd/>
              </a14:hiddenLine>
            </a:ext>
            <a:ext uri="{AF507438-7753-43E0-B8FC-AC1667EBCBE1}">
              <a14:hiddenEffects xmlns:a14="http://schemas.microsoft.com/office/drawing/2010/main">
                <a:effectLst>
                  <a:outerShdw dist="35921" dir="2700000" algn="ctr" rotWithShape="0">
                    <a:srgbClr xmlns:mc="http://schemas.openxmlformats.org/markup-compatibility/2006" val="000000" mc:Ignorable="a14" a14:legacySpreadsheetColorIndex="0"/>
                  </a:outerShdw>
                </a:effectLst>
              </a14:hiddenEffects>
            </a:ext>
          </a:extLst>
        </p:spPr>
      </p:pic>
      <p:pic>
        <p:nvPicPr>
          <p:cNvPr id="7" name="Picture 3">
            <a:extLst>
              <a:ext uri="{FF2B5EF4-FFF2-40B4-BE49-F238E27FC236}">
                <a16:creationId xmlns:a16="http://schemas.microsoft.com/office/drawing/2014/main" id="{49B2B502-2A89-B9C6-D7DA-5B8290F523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571" r="5571"/>
          <a:stretch>
            <a:fillRect/>
          </a:stretch>
        </p:blipFill>
        <p:spPr bwMode="auto">
          <a:xfrm>
            <a:off x="4892727" y="2626175"/>
            <a:ext cx="2610813" cy="389900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7">
            <a:extLst>
              <a:ext uri="{FF2B5EF4-FFF2-40B4-BE49-F238E27FC236}">
                <a16:creationId xmlns:a16="http://schemas.microsoft.com/office/drawing/2014/main" id="{9FCC3688-D6DC-A463-8789-B8F796623B4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2076"/>
          <a:stretch>
            <a:fillRect/>
          </a:stretch>
        </p:blipFill>
        <p:spPr bwMode="auto">
          <a:xfrm>
            <a:off x="7503540" y="2626175"/>
            <a:ext cx="2529540" cy="389900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xmlns:mc="http://schemas.openxmlformats.org/markup-compatibility/2006" val="000000" mc:Ignorable="a14" a14:legacySpreadsheetColorIndex="0"/>
                </a:solidFill>
                <a:miter lim="800000"/>
                <a:headEnd/>
                <a:tailEnd/>
              </a14:hiddenLine>
            </a:ext>
            <a:ext uri="{AF507438-7753-43E0-B8FC-AC1667EBCBE1}">
              <a14:hiddenEffects xmlns:a14="http://schemas.microsoft.com/office/drawing/2010/main">
                <a:effectLst>
                  <a:outerShdw dist="35921" dir="2700000" algn="ctr" rotWithShape="0">
                    <a:srgbClr xmlns:mc="http://schemas.openxmlformats.org/markup-compatibility/2006" val="000000" mc:Ignorable="a14" a14:legacySpreadsheetColorIndex="0"/>
                  </a:outerShdw>
                </a:effectLst>
              </a14:hiddenEffects>
            </a:ext>
          </a:extLst>
        </p:spPr>
      </p:pic>
      <p:pic>
        <p:nvPicPr>
          <p:cNvPr id="9" name="Picture 8">
            <a:extLst>
              <a:ext uri="{FF2B5EF4-FFF2-40B4-BE49-F238E27FC236}">
                <a16:creationId xmlns:a16="http://schemas.microsoft.com/office/drawing/2014/main" id="{E94F2CD8-94F1-E793-C098-8674063881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33080" y="2626175"/>
            <a:ext cx="2046737" cy="389900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xmlns:mc="http://schemas.openxmlformats.org/markup-compatibility/2006" val="000000" mc:Ignorable="a14" a14:legacySpreadsheetColorIndex="0"/>
                </a:solidFill>
                <a:miter lim="800000"/>
                <a:headEnd/>
                <a:tailEnd/>
              </a14:hiddenLine>
            </a:ext>
            <a:ext uri="{AF507438-7753-43E0-B8FC-AC1667EBCBE1}">
              <a14:hiddenEffects xmlns:a14="http://schemas.microsoft.com/office/drawing/2010/main">
                <a:effectLst>
                  <a:outerShdw dist="35921" dir="2700000" algn="ctr" rotWithShape="0">
                    <a:srgbClr xmlns:mc="http://schemas.openxmlformats.org/markup-compatibility/2006" val="000000" mc:Ignorable="a14" a14:legacySpreadsheetColorIndex="0"/>
                  </a:outerShdw>
                </a:effectLst>
              </a14:hiddenEffects>
            </a:ext>
          </a:extLst>
        </p:spPr>
      </p:pic>
    </p:spTree>
    <p:extLst>
      <p:ext uri="{BB962C8B-B14F-4D97-AF65-F5344CB8AC3E}">
        <p14:creationId xmlns:p14="http://schemas.microsoft.com/office/powerpoint/2010/main" val="2054676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2981C-D1B8-0218-EC10-F4A1B3F087A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062C6A0-B40E-C08E-026A-BDF2B546F0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Box 2">
            <a:extLst>
              <a:ext uri="{FF2B5EF4-FFF2-40B4-BE49-F238E27FC236}">
                <a16:creationId xmlns:a16="http://schemas.microsoft.com/office/drawing/2014/main" id="{5E8FCF68-AA0E-25FC-07E0-39041BD4F386}"/>
              </a:ext>
            </a:extLst>
          </p:cNvPr>
          <p:cNvSpPr txBox="1"/>
          <p:nvPr/>
        </p:nvSpPr>
        <p:spPr>
          <a:xfrm>
            <a:off x="3498741" y="1182043"/>
            <a:ext cx="6096000" cy="461665"/>
          </a:xfrm>
          <a:prstGeom prst="rect">
            <a:avLst/>
          </a:prstGeom>
          <a:noFill/>
        </p:spPr>
        <p:txBody>
          <a:bodyPr wrap="square">
            <a:spAutoFit/>
          </a:bodyPr>
          <a:lstStyle/>
          <a:p>
            <a:r>
              <a:rPr lang="en-US" sz="2400" dirty="0">
                <a:solidFill>
                  <a:schemeClr val="bg1"/>
                </a:solidFill>
                <a:latin typeface="Cambria" panose="02040503050406030204" pitchFamily="18" charset="0"/>
                <a:ea typeface="Cambria" panose="02040503050406030204" pitchFamily="18" charset="0"/>
              </a:rPr>
              <a:t>Exploration project</a:t>
            </a:r>
          </a:p>
        </p:txBody>
      </p:sp>
      <p:sp>
        <p:nvSpPr>
          <p:cNvPr id="4" name="TextBox 3">
            <a:extLst>
              <a:ext uri="{FF2B5EF4-FFF2-40B4-BE49-F238E27FC236}">
                <a16:creationId xmlns:a16="http://schemas.microsoft.com/office/drawing/2014/main" id="{C391FB1D-B6B1-F96E-AD6F-4B057D08D816}"/>
              </a:ext>
            </a:extLst>
          </p:cNvPr>
          <p:cNvSpPr txBox="1"/>
          <p:nvPr/>
        </p:nvSpPr>
        <p:spPr>
          <a:xfrm>
            <a:off x="364188" y="1951672"/>
            <a:ext cx="11106046" cy="1477328"/>
          </a:xfrm>
          <a:prstGeom prst="rect">
            <a:avLst/>
          </a:prstGeom>
          <a:noFill/>
        </p:spPr>
        <p:txBody>
          <a:bodyPr wrap="square">
            <a:spAutoFit/>
          </a:bodyPr>
          <a:lstStyle/>
          <a:p>
            <a:r>
              <a:rPr lang="en-US" dirty="0"/>
              <a:t>We provide a wide variety of drilling services including reverse circulation drilling, RAB drilling and surface Diamond drilling, we also provide blast hole drilling for surface mining operations and construction sites, probe drilling and in- pit RC grade control drilling and sampling. whatever you need, we can help with technical support, coverage and expansion for your projects. We can integrate within your team, work with your systems and processes or alternatively are happy to take the lead.</a:t>
            </a:r>
          </a:p>
        </p:txBody>
      </p:sp>
    </p:spTree>
    <p:extLst>
      <p:ext uri="{BB962C8B-B14F-4D97-AF65-F5344CB8AC3E}">
        <p14:creationId xmlns:p14="http://schemas.microsoft.com/office/powerpoint/2010/main" val="154344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7156B-00DB-B099-BAD3-6B058102375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D96CA08-9B0B-7B5F-74C5-260CB64D1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TextBox 4">
            <a:extLst>
              <a:ext uri="{FF2B5EF4-FFF2-40B4-BE49-F238E27FC236}">
                <a16:creationId xmlns:a16="http://schemas.microsoft.com/office/drawing/2014/main" id="{EDC57BE4-F980-7876-7E6A-A4EF06F2BF26}"/>
              </a:ext>
            </a:extLst>
          </p:cNvPr>
          <p:cNvSpPr txBox="1"/>
          <p:nvPr/>
        </p:nvSpPr>
        <p:spPr>
          <a:xfrm>
            <a:off x="3498741" y="1182043"/>
            <a:ext cx="6096000" cy="461665"/>
          </a:xfrm>
          <a:prstGeom prst="rect">
            <a:avLst/>
          </a:prstGeom>
          <a:noFill/>
        </p:spPr>
        <p:txBody>
          <a:bodyPr wrap="square">
            <a:spAutoFit/>
          </a:bodyPr>
          <a:lstStyle/>
          <a:p>
            <a:r>
              <a:rPr lang="en-US" sz="2400" dirty="0">
                <a:solidFill>
                  <a:schemeClr val="bg1"/>
                </a:solidFill>
                <a:latin typeface="Cambria" panose="02040503050406030204" pitchFamily="18" charset="0"/>
                <a:ea typeface="Cambria" panose="02040503050406030204" pitchFamily="18" charset="0"/>
              </a:rPr>
              <a:t> Some of Our Equipment Exploration project</a:t>
            </a:r>
          </a:p>
        </p:txBody>
      </p:sp>
      <p:pic>
        <p:nvPicPr>
          <p:cNvPr id="6" name="Picture 4">
            <a:extLst>
              <a:ext uri="{FF2B5EF4-FFF2-40B4-BE49-F238E27FC236}">
                <a16:creationId xmlns:a16="http://schemas.microsoft.com/office/drawing/2014/main" id="{5B7D74ED-A71C-B6C8-8206-3C7139FB87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658"/>
          <a:stretch>
            <a:fillRect/>
          </a:stretch>
        </p:blipFill>
        <p:spPr bwMode="auto">
          <a:xfrm>
            <a:off x="481230" y="1912918"/>
            <a:ext cx="3276903" cy="429193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2">
            <a:extLst>
              <a:ext uri="{FF2B5EF4-FFF2-40B4-BE49-F238E27FC236}">
                <a16:creationId xmlns:a16="http://schemas.microsoft.com/office/drawing/2014/main" id="{C7407812-BF87-6531-DA58-DD9AFCF122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8133" y="1911096"/>
            <a:ext cx="3276903" cy="429193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3">
            <a:extLst>
              <a:ext uri="{FF2B5EF4-FFF2-40B4-BE49-F238E27FC236}">
                <a16:creationId xmlns:a16="http://schemas.microsoft.com/office/drawing/2014/main" id="{AF65C79F-8A28-9641-B9A7-E7DA1BADC2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35036" y="1911096"/>
            <a:ext cx="2854098" cy="42919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8">
            <a:extLst>
              <a:ext uri="{FF2B5EF4-FFF2-40B4-BE49-F238E27FC236}">
                <a16:creationId xmlns:a16="http://schemas.microsoft.com/office/drawing/2014/main" id="{F798DF55-F3F1-E574-2BFC-4BA99E66625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889133" y="1911095"/>
            <a:ext cx="2128695" cy="429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0554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E99CA-9499-6BB4-E6D1-92BAA3A8DDC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124EE57-35C8-659A-77E8-C7C386B97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Box 2">
            <a:extLst>
              <a:ext uri="{FF2B5EF4-FFF2-40B4-BE49-F238E27FC236}">
                <a16:creationId xmlns:a16="http://schemas.microsoft.com/office/drawing/2014/main" id="{E8F169D8-3D1D-513F-023E-1EE9DF296764}"/>
              </a:ext>
            </a:extLst>
          </p:cNvPr>
          <p:cNvSpPr txBox="1"/>
          <p:nvPr/>
        </p:nvSpPr>
        <p:spPr>
          <a:xfrm>
            <a:off x="3498741" y="1182043"/>
            <a:ext cx="6096000" cy="461665"/>
          </a:xfrm>
          <a:prstGeom prst="rect">
            <a:avLst/>
          </a:prstGeom>
          <a:noFill/>
        </p:spPr>
        <p:txBody>
          <a:bodyPr wrap="square">
            <a:spAutoFit/>
          </a:bodyPr>
          <a:lstStyle/>
          <a:p>
            <a:r>
              <a:rPr lang="en-US" sz="2400" dirty="0">
                <a:solidFill>
                  <a:schemeClr val="bg1"/>
                </a:solidFill>
                <a:latin typeface="Cambria" panose="02040503050406030204" pitchFamily="18" charset="0"/>
                <a:ea typeface="Cambria" panose="02040503050406030204" pitchFamily="18" charset="0"/>
              </a:rPr>
              <a:t> Seba drilling staff on site  Exploration project</a:t>
            </a:r>
          </a:p>
        </p:txBody>
      </p:sp>
      <p:pic>
        <p:nvPicPr>
          <p:cNvPr id="1027" name="Picture 3">
            <a:extLst>
              <a:ext uri="{FF2B5EF4-FFF2-40B4-BE49-F238E27FC236}">
                <a16:creationId xmlns:a16="http://schemas.microsoft.com/office/drawing/2014/main" id="{85516F61-A86E-7604-3370-CD0FA497ED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33300">
            <a:off x="6771028" y="1799142"/>
            <a:ext cx="5091113" cy="483207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 name="Picture 2">
            <a:extLst>
              <a:ext uri="{FF2B5EF4-FFF2-40B4-BE49-F238E27FC236}">
                <a16:creationId xmlns:a16="http://schemas.microsoft.com/office/drawing/2014/main" id="{C0D293F2-D907-69D1-7680-C86248F4619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5780"/>
          <a:stretch>
            <a:fillRect/>
          </a:stretch>
        </p:blipFill>
        <p:spPr bwMode="auto">
          <a:xfrm>
            <a:off x="569365" y="1851415"/>
            <a:ext cx="6558548" cy="477764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579631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5C0DC5-51BE-2AB6-312C-382DA89A3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a:extLst>
              <a:ext uri="{FF2B5EF4-FFF2-40B4-BE49-F238E27FC236}">
                <a16:creationId xmlns:a16="http://schemas.microsoft.com/office/drawing/2014/main" id="{E66C5709-2ACD-9179-B88D-A1CBB21AE022}"/>
              </a:ext>
            </a:extLst>
          </p:cNvPr>
          <p:cNvSpPr txBox="1"/>
          <p:nvPr/>
        </p:nvSpPr>
        <p:spPr>
          <a:xfrm>
            <a:off x="3334354" y="1192317"/>
            <a:ext cx="6096000" cy="461665"/>
          </a:xfrm>
          <a:prstGeom prst="rect">
            <a:avLst/>
          </a:prstGeom>
          <a:noFill/>
        </p:spPr>
        <p:txBody>
          <a:bodyPr wrap="square">
            <a:spAutoFit/>
          </a:bodyPr>
          <a:lstStyle/>
          <a:p>
            <a:r>
              <a:rPr lang="en-US" sz="2400" dirty="0">
                <a:solidFill>
                  <a:schemeClr val="bg1"/>
                </a:solidFill>
                <a:latin typeface="Impact" panose="020B0806030902050204" pitchFamily="34" charset="0"/>
              </a:rPr>
              <a:t>SOME OF FEW DRILLING PROJECTS DONE</a:t>
            </a:r>
            <a:endParaRPr lang="en-US" sz="2400" dirty="0">
              <a:solidFill>
                <a:schemeClr val="bg1"/>
              </a:solidFill>
              <a:latin typeface="Cambria" panose="02040503050406030204" pitchFamily="18" charset="0"/>
              <a:ea typeface="Cambria" panose="02040503050406030204" pitchFamily="18" charset="0"/>
            </a:endParaRPr>
          </a:p>
        </p:txBody>
      </p:sp>
      <p:graphicFrame>
        <p:nvGraphicFramePr>
          <p:cNvPr id="4" name="Content Placeholder 3">
            <a:extLst>
              <a:ext uri="{FF2B5EF4-FFF2-40B4-BE49-F238E27FC236}">
                <a16:creationId xmlns:a16="http://schemas.microsoft.com/office/drawing/2014/main" id="{38C7445A-97B5-27F1-47DC-427B898927FE}"/>
              </a:ext>
            </a:extLst>
          </p:cNvPr>
          <p:cNvGraphicFramePr>
            <a:graphicFrameLocks noGrp="1"/>
          </p:cNvGraphicFramePr>
          <p:nvPr>
            <p:ph idx="1"/>
            <p:extLst>
              <p:ext uri="{D42A27DB-BD31-4B8C-83A1-F6EECF244321}">
                <p14:modId xmlns:p14="http://schemas.microsoft.com/office/powerpoint/2010/main" val="664859897"/>
              </p:ext>
            </p:extLst>
          </p:nvPr>
        </p:nvGraphicFramePr>
        <p:xfrm>
          <a:off x="482885" y="1946053"/>
          <a:ext cx="11335578" cy="4712202"/>
        </p:xfrm>
        <a:graphic>
          <a:graphicData uri="http://schemas.openxmlformats.org/drawingml/2006/table">
            <a:tbl>
              <a:tblPr firstRow="1" bandRow="1">
                <a:tableStyleId>{3C2FFA5D-87B4-456A-9821-1D502468CF0F}</a:tableStyleId>
              </a:tblPr>
              <a:tblGrid>
                <a:gridCol w="630816">
                  <a:extLst>
                    <a:ext uri="{9D8B030D-6E8A-4147-A177-3AD203B41FA5}">
                      <a16:colId xmlns:a16="http://schemas.microsoft.com/office/drawing/2014/main" val="2191286707"/>
                    </a:ext>
                  </a:extLst>
                </a:gridCol>
                <a:gridCol w="3889814">
                  <a:extLst>
                    <a:ext uri="{9D8B030D-6E8A-4147-A177-3AD203B41FA5}">
                      <a16:colId xmlns:a16="http://schemas.microsoft.com/office/drawing/2014/main" val="1398680640"/>
                    </a:ext>
                  </a:extLst>
                </a:gridCol>
                <a:gridCol w="2168466">
                  <a:extLst>
                    <a:ext uri="{9D8B030D-6E8A-4147-A177-3AD203B41FA5}">
                      <a16:colId xmlns:a16="http://schemas.microsoft.com/office/drawing/2014/main" val="2760247807"/>
                    </a:ext>
                  </a:extLst>
                </a:gridCol>
                <a:gridCol w="2129830">
                  <a:extLst>
                    <a:ext uri="{9D8B030D-6E8A-4147-A177-3AD203B41FA5}">
                      <a16:colId xmlns:a16="http://schemas.microsoft.com/office/drawing/2014/main" val="2471171327"/>
                    </a:ext>
                  </a:extLst>
                </a:gridCol>
                <a:gridCol w="2516652">
                  <a:extLst>
                    <a:ext uri="{9D8B030D-6E8A-4147-A177-3AD203B41FA5}">
                      <a16:colId xmlns:a16="http://schemas.microsoft.com/office/drawing/2014/main" val="1481116320"/>
                    </a:ext>
                  </a:extLst>
                </a:gridCol>
              </a:tblGrid>
              <a:tr h="857167">
                <a:tc>
                  <a:txBody>
                    <a:bodyPr/>
                    <a:lstStyle/>
                    <a:p>
                      <a:r>
                        <a:rPr lang="en-US" dirty="0"/>
                        <a:t>S/N</a:t>
                      </a:r>
                    </a:p>
                  </a:txBody>
                  <a:tcPr/>
                </a:tc>
                <a:tc>
                  <a:txBody>
                    <a:bodyPr/>
                    <a:lstStyle/>
                    <a:p>
                      <a:r>
                        <a:rPr lang="en-US" dirty="0"/>
                        <a:t>PROJECT</a:t>
                      </a:r>
                      <a:r>
                        <a:rPr lang="en-US" baseline="0" dirty="0"/>
                        <a:t> NAME</a:t>
                      </a:r>
                      <a:endParaRPr lang="en-US" dirty="0"/>
                    </a:p>
                  </a:txBody>
                  <a:tcPr/>
                </a:tc>
                <a:tc>
                  <a:txBody>
                    <a:bodyPr/>
                    <a:lstStyle/>
                    <a:p>
                      <a:r>
                        <a:rPr lang="en-US" dirty="0"/>
                        <a:t>CLIENT</a:t>
                      </a:r>
                    </a:p>
                  </a:txBody>
                  <a:tcPr/>
                </a:tc>
                <a:tc>
                  <a:txBody>
                    <a:bodyPr/>
                    <a:lstStyle/>
                    <a:p>
                      <a:r>
                        <a:rPr lang="en-US" dirty="0"/>
                        <a:t>YEAR</a:t>
                      </a:r>
                    </a:p>
                  </a:txBody>
                  <a:tcPr/>
                </a:tc>
                <a:tc>
                  <a:txBody>
                    <a:bodyPr/>
                    <a:lstStyle/>
                    <a:p>
                      <a:r>
                        <a:rPr lang="en-US" dirty="0"/>
                        <a:t>CONTRACT SUM</a:t>
                      </a:r>
                    </a:p>
                  </a:txBody>
                  <a:tcPr/>
                </a:tc>
                <a:extLst>
                  <a:ext uri="{0D108BD9-81ED-4DB2-BD59-A6C34878D82A}">
                    <a16:rowId xmlns:a16="http://schemas.microsoft.com/office/drawing/2014/main" val="1836461432"/>
                  </a:ext>
                </a:extLst>
              </a:tr>
              <a:tr h="1415695">
                <a:tc>
                  <a:txBody>
                    <a:bodyPr/>
                    <a:lstStyle/>
                    <a:p>
                      <a:r>
                        <a:rPr lang="en-US" sz="2000" b="1" dirty="0"/>
                        <a:t>1</a:t>
                      </a:r>
                    </a:p>
                  </a:txBody>
                  <a:tcPr/>
                </a:tc>
                <a:tc>
                  <a:txBody>
                    <a:bodyPr/>
                    <a:lstStyle/>
                    <a:p>
                      <a:pPr marL="0" marR="273050">
                        <a:spcBef>
                          <a:spcPts val="0"/>
                        </a:spcBef>
                        <a:spcAft>
                          <a:spcPts val="0"/>
                        </a:spcAft>
                      </a:pPr>
                      <a:r>
                        <a:rPr lang="en-US" sz="1600" b="1"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Noravia</a:t>
                      </a:r>
                      <a:r>
                        <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Gold (Tanzania)Ltd</a:t>
                      </a:r>
                    </a:p>
                  </a:txBody>
                  <a:tcPr/>
                </a:tc>
                <a:tc>
                  <a:txBody>
                    <a:bodyPr/>
                    <a:lstStyle/>
                    <a:p>
                      <a:pPr marL="71120" marR="0" algn="ctr">
                        <a:spcBef>
                          <a:spcPts val="0"/>
                        </a:spcBef>
                        <a:spcAft>
                          <a:spcPts val="0"/>
                        </a:spcAft>
                      </a:pPr>
                      <a:endPar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marL="71120" marR="0" algn="ctr">
                        <a:spcBef>
                          <a:spcPts val="0"/>
                        </a:spcBef>
                        <a:spcAft>
                          <a:spcPts val="0"/>
                        </a:spcAft>
                      </a:pPr>
                      <a:r>
                        <a:rPr lang="en-US" sz="1600" b="1"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Njombe</a:t>
                      </a:r>
                      <a:r>
                        <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District Council</a:t>
                      </a:r>
                    </a:p>
                  </a:txBody>
                  <a:tcPr/>
                </a:tc>
                <a:tc>
                  <a:txBody>
                    <a:bodyPr/>
                    <a:lstStyle/>
                    <a:p>
                      <a:pPr marL="70485" marR="0">
                        <a:lnSpc>
                          <a:spcPts val="1365"/>
                        </a:lnSpc>
                        <a:spcBef>
                          <a:spcPts val="0"/>
                        </a:spcBef>
                        <a:spcAft>
                          <a:spcPts val="0"/>
                        </a:spcAft>
                      </a:pPr>
                      <a:endParaRPr lang="en-US" sz="1600" b="1" dirty="0">
                        <a:effectLst/>
                      </a:endParaRPr>
                    </a:p>
                    <a:p>
                      <a:pPr marL="70485" marR="0">
                        <a:lnSpc>
                          <a:spcPts val="1365"/>
                        </a:lnSpc>
                        <a:spcBef>
                          <a:spcPts val="0"/>
                        </a:spcBef>
                        <a:spcAft>
                          <a:spcPts val="0"/>
                        </a:spcAft>
                      </a:pPr>
                      <a:endPar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marL="70485" marR="0">
                        <a:lnSpc>
                          <a:spcPts val="1365"/>
                        </a:lnSpc>
                        <a:spcBef>
                          <a:spcPts val="0"/>
                        </a:spcBef>
                        <a:spcAft>
                          <a:spcPts val="0"/>
                        </a:spcAft>
                      </a:pPr>
                      <a:r>
                        <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2025</a:t>
                      </a:r>
                    </a:p>
                  </a:txBody>
                  <a:tcPr/>
                </a:tc>
                <a:tc>
                  <a:txBody>
                    <a:bodyPr/>
                    <a:lstStyle/>
                    <a:p>
                      <a:pPr marL="273050" marR="0">
                        <a:lnSpc>
                          <a:spcPts val="1020"/>
                        </a:lnSpc>
                        <a:spcBef>
                          <a:spcPts val="0"/>
                        </a:spcBef>
                        <a:spcAft>
                          <a:spcPts val="0"/>
                        </a:spcAft>
                      </a:pPr>
                      <a:endParaRPr lang="en-US" sz="1600" b="1" dirty="0">
                        <a:effectLst/>
                      </a:endParaRPr>
                    </a:p>
                  </a:txBody>
                  <a:tcPr/>
                </a:tc>
                <a:extLst>
                  <a:ext uri="{0D108BD9-81ED-4DB2-BD59-A6C34878D82A}">
                    <a16:rowId xmlns:a16="http://schemas.microsoft.com/office/drawing/2014/main" val="1201169595"/>
                  </a:ext>
                </a:extLst>
              </a:tr>
              <a:tr h="1219670">
                <a:tc>
                  <a:txBody>
                    <a:bodyPr/>
                    <a:lstStyle/>
                    <a:p>
                      <a:r>
                        <a:rPr lang="en-US" sz="2000" b="1" dirty="0"/>
                        <a:t>2</a:t>
                      </a:r>
                    </a:p>
                  </a:txBody>
                  <a:tcPr/>
                </a:tc>
                <a:tc>
                  <a:txBody>
                    <a:bodyPr/>
                    <a:lstStyle/>
                    <a:p>
                      <a:pPr marL="72390" marR="273050" algn="l">
                        <a:spcBef>
                          <a:spcPts val="0"/>
                        </a:spcBef>
                        <a:spcAft>
                          <a:spcPts val="0"/>
                        </a:spcAft>
                      </a:pPr>
                      <a:r>
                        <a:rPr lang="en-US" sz="1600" b="1"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Sotta</a:t>
                      </a:r>
                      <a:r>
                        <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mine cooperation</a:t>
                      </a:r>
                    </a:p>
                  </a:txBody>
                  <a:tcPr/>
                </a:tc>
                <a:tc>
                  <a:txBody>
                    <a:bodyPr/>
                    <a:lstStyle/>
                    <a:p>
                      <a:pPr marL="71120" marR="0" algn="ctr">
                        <a:spcBef>
                          <a:spcPts val="0"/>
                        </a:spcBef>
                        <a:spcAft>
                          <a:spcPts val="0"/>
                        </a:spcAft>
                      </a:pPr>
                      <a:r>
                        <a:rPr lang="en-US" sz="1600" b="1"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Nyanzaga</a:t>
                      </a:r>
                      <a:r>
                        <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b="1"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sengerema</a:t>
                      </a:r>
                      <a:r>
                        <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a:t>
                      </a:r>
                      <a:r>
                        <a:rPr lang="en-US" sz="1600" b="1"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mwanza</a:t>
                      </a:r>
                      <a:endPar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a:tc>
                <a:tc>
                  <a:txBody>
                    <a:bodyPr/>
                    <a:lstStyle/>
                    <a:p>
                      <a:pPr marL="70485" marR="0" algn="ctr">
                        <a:lnSpc>
                          <a:spcPts val="1365"/>
                        </a:lnSpc>
                        <a:spcBef>
                          <a:spcPts val="0"/>
                        </a:spcBef>
                        <a:spcAft>
                          <a:spcPts val="0"/>
                        </a:spcAft>
                      </a:pPr>
                      <a:endPar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marL="70485" marR="0" algn="ctr">
                        <a:lnSpc>
                          <a:spcPts val="1365"/>
                        </a:lnSpc>
                        <a:spcBef>
                          <a:spcPts val="0"/>
                        </a:spcBef>
                        <a:spcAft>
                          <a:spcPts val="0"/>
                        </a:spcAft>
                      </a:pPr>
                      <a:r>
                        <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2017</a:t>
                      </a:r>
                    </a:p>
                  </a:txBody>
                  <a:tcPr/>
                </a:tc>
                <a:tc>
                  <a:txBody>
                    <a:bodyPr/>
                    <a:lstStyle/>
                    <a:p>
                      <a:pPr marL="273050" marR="0" algn="ctr">
                        <a:lnSpc>
                          <a:spcPts val="1020"/>
                        </a:lnSpc>
                        <a:spcBef>
                          <a:spcPts val="0"/>
                        </a:spcBef>
                        <a:spcAft>
                          <a:spcPts val="0"/>
                        </a:spcAft>
                      </a:pPr>
                      <a:endPar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a:tc>
                <a:extLst>
                  <a:ext uri="{0D108BD9-81ED-4DB2-BD59-A6C34878D82A}">
                    <a16:rowId xmlns:a16="http://schemas.microsoft.com/office/drawing/2014/main" val="3905428526"/>
                  </a:ext>
                </a:extLst>
              </a:tr>
              <a:tr h="1219670">
                <a:tc>
                  <a:txBody>
                    <a:bodyPr/>
                    <a:lstStyle/>
                    <a:p>
                      <a:r>
                        <a:rPr lang="en-US" sz="2000" b="1" dirty="0"/>
                        <a:t>3</a:t>
                      </a:r>
                    </a:p>
                  </a:txBody>
                  <a:tcPr/>
                </a:tc>
                <a:tc>
                  <a:txBody>
                    <a:bodyPr/>
                    <a:lstStyle/>
                    <a:p>
                      <a:pPr marL="0" marR="273050">
                        <a:spcBef>
                          <a:spcPts val="0"/>
                        </a:spcBef>
                        <a:spcAft>
                          <a:spcPts val="0"/>
                        </a:spcAft>
                      </a:pPr>
                      <a:r>
                        <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Construction  of piped water Supply at Sitalike Village in Simbo District Council</a:t>
                      </a:r>
                    </a:p>
                  </a:txBody>
                  <a:tcPr/>
                </a:tc>
                <a:tc>
                  <a:txBody>
                    <a:bodyPr/>
                    <a:lstStyle/>
                    <a:p>
                      <a:pPr marL="71120" marR="0" algn="ctr">
                        <a:spcBef>
                          <a:spcPts val="0"/>
                        </a:spcBef>
                        <a:spcAft>
                          <a:spcPts val="0"/>
                        </a:spcAft>
                      </a:pPr>
                      <a:r>
                        <a:rPr lang="en-US" sz="1600" b="1" dirty="0">
                          <a:effectLst/>
                        </a:rPr>
                        <a:t>Ruwasa, Katavi</a:t>
                      </a:r>
                      <a:endPar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a:tc>
                <a:tc>
                  <a:txBody>
                    <a:bodyPr/>
                    <a:lstStyle/>
                    <a:p>
                      <a:pPr marL="70485" marR="0" algn="ctr">
                        <a:lnSpc>
                          <a:spcPts val="1365"/>
                        </a:lnSpc>
                        <a:spcBef>
                          <a:spcPts val="0"/>
                        </a:spcBef>
                        <a:spcAft>
                          <a:spcPts val="0"/>
                        </a:spcAft>
                      </a:pPr>
                      <a:r>
                        <a:rPr lang="en-US" sz="1600" b="1" dirty="0">
                          <a:effectLst/>
                        </a:rPr>
                        <a:t>2018</a:t>
                      </a:r>
                      <a:endPar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a:tc>
                <a:tc>
                  <a:txBody>
                    <a:bodyPr/>
                    <a:lstStyle/>
                    <a:p>
                      <a:pPr marL="273050" marR="0" algn="ctr">
                        <a:lnSpc>
                          <a:spcPts val="1020"/>
                        </a:lnSpc>
                        <a:spcBef>
                          <a:spcPts val="0"/>
                        </a:spcBef>
                        <a:spcAft>
                          <a:spcPts val="0"/>
                        </a:spcAft>
                      </a:pPr>
                      <a:endPar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a:tc>
                <a:extLst>
                  <a:ext uri="{0D108BD9-81ED-4DB2-BD59-A6C34878D82A}">
                    <a16:rowId xmlns:a16="http://schemas.microsoft.com/office/drawing/2014/main" val="1283000595"/>
                  </a:ext>
                </a:extLst>
              </a:tr>
            </a:tbl>
          </a:graphicData>
        </a:graphic>
      </p:graphicFrame>
    </p:spTree>
    <p:extLst>
      <p:ext uri="{BB962C8B-B14F-4D97-AF65-F5344CB8AC3E}">
        <p14:creationId xmlns:p14="http://schemas.microsoft.com/office/powerpoint/2010/main" val="4256318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9F1F4-CA45-C062-EFFE-0BC4B09E809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FBAE202-42BD-BA6D-ACA7-6415F3E34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a:extLst>
              <a:ext uri="{FF2B5EF4-FFF2-40B4-BE49-F238E27FC236}">
                <a16:creationId xmlns:a16="http://schemas.microsoft.com/office/drawing/2014/main" id="{3219B0B1-CE0A-5B30-7355-51BFC4EAEE4A}"/>
              </a:ext>
            </a:extLst>
          </p:cNvPr>
          <p:cNvSpPr txBox="1"/>
          <p:nvPr/>
        </p:nvSpPr>
        <p:spPr>
          <a:xfrm>
            <a:off x="3334354" y="1192317"/>
            <a:ext cx="6096000" cy="461665"/>
          </a:xfrm>
          <a:prstGeom prst="rect">
            <a:avLst/>
          </a:prstGeom>
          <a:noFill/>
        </p:spPr>
        <p:txBody>
          <a:bodyPr wrap="square">
            <a:spAutoFit/>
          </a:bodyPr>
          <a:lstStyle/>
          <a:p>
            <a:r>
              <a:rPr lang="en-US" sz="2400" dirty="0">
                <a:solidFill>
                  <a:schemeClr val="bg1"/>
                </a:solidFill>
                <a:latin typeface="Impact" panose="020B0806030902050204" pitchFamily="34" charset="0"/>
              </a:rPr>
              <a:t>SOME OF FEW DRILLING PROJECTS DONE</a:t>
            </a:r>
            <a:endParaRPr lang="en-US" sz="2400" dirty="0">
              <a:solidFill>
                <a:schemeClr val="bg1"/>
              </a:solidFill>
              <a:latin typeface="Cambria" panose="02040503050406030204" pitchFamily="18" charset="0"/>
              <a:ea typeface="Cambria" panose="02040503050406030204" pitchFamily="18" charset="0"/>
            </a:endParaRPr>
          </a:p>
        </p:txBody>
      </p:sp>
      <p:graphicFrame>
        <p:nvGraphicFramePr>
          <p:cNvPr id="4" name="Content Placeholder 3">
            <a:extLst>
              <a:ext uri="{FF2B5EF4-FFF2-40B4-BE49-F238E27FC236}">
                <a16:creationId xmlns:a16="http://schemas.microsoft.com/office/drawing/2014/main" id="{5B002B94-63F4-B086-DAF2-7ADCC4879B59}"/>
              </a:ext>
            </a:extLst>
          </p:cNvPr>
          <p:cNvGraphicFramePr>
            <a:graphicFrameLocks noGrp="1"/>
          </p:cNvGraphicFramePr>
          <p:nvPr>
            <p:ph idx="1"/>
            <p:extLst>
              <p:ext uri="{D42A27DB-BD31-4B8C-83A1-F6EECF244321}">
                <p14:modId xmlns:p14="http://schemas.microsoft.com/office/powerpoint/2010/main" val="2266664764"/>
              </p:ext>
            </p:extLst>
          </p:nvPr>
        </p:nvGraphicFramePr>
        <p:xfrm>
          <a:off x="482885" y="1946053"/>
          <a:ext cx="11301574" cy="4712202"/>
        </p:xfrm>
        <a:graphic>
          <a:graphicData uri="http://schemas.openxmlformats.org/drawingml/2006/table">
            <a:tbl>
              <a:tblPr firstRow="1" bandRow="1">
                <a:tableStyleId>{3C2FFA5D-87B4-456A-9821-1D502468CF0F}</a:tableStyleId>
              </a:tblPr>
              <a:tblGrid>
                <a:gridCol w="630816">
                  <a:extLst>
                    <a:ext uri="{9D8B030D-6E8A-4147-A177-3AD203B41FA5}">
                      <a16:colId xmlns:a16="http://schemas.microsoft.com/office/drawing/2014/main" val="2191286707"/>
                    </a:ext>
                  </a:extLst>
                </a:gridCol>
                <a:gridCol w="3889814">
                  <a:extLst>
                    <a:ext uri="{9D8B030D-6E8A-4147-A177-3AD203B41FA5}">
                      <a16:colId xmlns:a16="http://schemas.microsoft.com/office/drawing/2014/main" val="1398680640"/>
                    </a:ext>
                  </a:extLst>
                </a:gridCol>
                <a:gridCol w="2260315">
                  <a:extLst>
                    <a:ext uri="{9D8B030D-6E8A-4147-A177-3AD203B41FA5}">
                      <a16:colId xmlns:a16="http://schemas.microsoft.com/office/drawing/2014/main" val="2760247807"/>
                    </a:ext>
                  </a:extLst>
                </a:gridCol>
                <a:gridCol w="2003977">
                  <a:extLst>
                    <a:ext uri="{9D8B030D-6E8A-4147-A177-3AD203B41FA5}">
                      <a16:colId xmlns:a16="http://schemas.microsoft.com/office/drawing/2014/main" val="2471171327"/>
                    </a:ext>
                  </a:extLst>
                </a:gridCol>
                <a:gridCol w="2516652">
                  <a:extLst>
                    <a:ext uri="{9D8B030D-6E8A-4147-A177-3AD203B41FA5}">
                      <a16:colId xmlns:a16="http://schemas.microsoft.com/office/drawing/2014/main" val="1481116320"/>
                    </a:ext>
                  </a:extLst>
                </a:gridCol>
              </a:tblGrid>
              <a:tr h="857167">
                <a:tc>
                  <a:txBody>
                    <a:bodyPr/>
                    <a:lstStyle/>
                    <a:p>
                      <a:r>
                        <a:rPr lang="en-US" dirty="0"/>
                        <a:t>S/N</a:t>
                      </a:r>
                    </a:p>
                  </a:txBody>
                  <a:tcPr/>
                </a:tc>
                <a:tc>
                  <a:txBody>
                    <a:bodyPr/>
                    <a:lstStyle/>
                    <a:p>
                      <a:r>
                        <a:rPr lang="en-US" dirty="0"/>
                        <a:t>PROJECT</a:t>
                      </a:r>
                      <a:r>
                        <a:rPr lang="en-US" baseline="0" dirty="0"/>
                        <a:t> NAME</a:t>
                      </a:r>
                      <a:endParaRPr lang="en-US" dirty="0"/>
                    </a:p>
                  </a:txBody>
                  <a:tcPr/>
                </a:tc>
                <a:tc>
                  <a:txBody>
                    <a:bodyPr/>
                    <a:lstStyle/>
                    <a:p>
                      <a:r>
                        <a:rPr lang="en-US" dirty="0"/>
                        <a:t>CLIENT</a:t>
                      </a:r>
                    </a:p>
                  </a:txBody>
                  <a:tcPr/>
                </a:tc>
                <a:tc>
                  <a:txBody>
                    <a:bodyPr/>
                    <a:lstStyle/>
                    <a:p>
                      <a:r>
                        <a:rPr lang="en-US" dirty="0"/>
                        <a:t>YEAR</a:t>
                      </a:r>
                    </a:p>
                  </a:txBody>
                  <a:tcPr/>
                </a:tc>
                <a:tc>
                  <a:txBody>
                    <a:bodyPr/>
                    <a:lstStyle/>
                    <a:p>
                      <a:r>
                        <a:rPr lang="en-US" dirty="0"/>
                        <a:t>CONTRACT SUM</a:t>
                      </a:r>
                    </a:p>
                  </a:txBody>
                  <a:tcPr/>
                </a:tc>
                <a:extLst>
                  <a:ext uri="{0D108BD9-81ED-4DB2-BD59-A6C34878D82A}">
                    <a16:rowId xmlns:a16="http://schemas.microsoft.com/office/drawing/2014/main" val="1836461432"/>
                  </a:ext>
                </a:extLst>
              </a:tr>
              <a:tr h="1415695">
                <a:tc>
                  <a:txBody>
                    <a:bodyPr/>
                    <a:lstStyle/>
                    <a:p>
                      <a:r>
                        <a:rPr lang="en-US" sz="2000" b="1" dirty="0"/>
                        <a:t>4</a:t>
                      </a:r>
                    </a:p>
                  </a:txBody>
                  <a:tcPr/>
                </a:tc>
                <a:tc>
                  <a:txBody>
                    <a:bodyPr/>
                    <a:lstStyle/>
                    <a:p>
                      <a:pPr marL="0" marR="273050">
                        <a:spcBef>
                          <a:spcPts val="0"/>
                        </a:spcBef>
                        <a:spcAft>
                          <a:spcPts val="0"/>
                        </a:spcAft>
                      </a:pPr>
                      <a:r>
                        <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Construction  of piped water System and Civil Works for Ihenje Village</a:t>
                      </a:r>
                    </a:p>
                    <a:p>
                      <a:pPr marL="0" marR="273050">
                        <a:spcBef>
                          <a:spcPts val="0"/>
                        </a:spcBef>
                        <a:spcAft>
                          <a:spcPts val="0"/>
                        </a:spcAft>
                      </a:pPr>
                      <a:r>
                        <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Contract : LGA/143/2016/2017/W/12</a:t>
                      </a:r>
                    </a:p>
                  </a:txBody>
                  <a:tcPr/>
                </a:tc>
                <a:tc>
                  <a:txBody>
                    <a:bodyPr/>
                    <a:lstStyle/>
                    <a:p>
                      <a:pPr marL="71120" marR="0" algn="ctr">
                        <a:spcBef>
                          <a:spcPts val="0"/>
                        </a:spcBef>
                        <a:spcAft>
                          <a:spcPts val="0"/>
                        </a:spcAft>
                      </a:pPr>
                      <a:endPar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marL="71120" marR="0" algn="ctr">
                        <a:spcBef>
                          <a:spcPts val="0"/>
                        </a:spcBef>
                        <a:spcAft>
                          <a:spcPts val="0"/>
                        </a:spcAft>
                      </a:pPr>
                      <a:r>
                        <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Gairo District Council</a:t>
                      </a:r>
                    </a:p>
                  </a:txBody>
                  <a:tcPr/>
                </a:tc>
                <a:tc>
                  <a:txBody>
                    <a:bodyPr/>
                    <a:lstStyle/>
                    <a:p>
                      <a:pPr marL="70485" marR="0">
                        <a:lnSpc>
                          <a:spcPts val="1365"/>
                        </a:lnSpc>
                        <a:spcBef>
                          <a:spcPts val="0"/>
                        </a:spcBef>
                        <a:spcAft>
                          <a:spcPts val="0"/>
                        </a:spcAft>
                      </a:pPr>
                      <a:endParaRPr lang="en-US" sz="1600" b="1" dirty="0">
                        <a:effectLst/>
                      </a:endParaRPr>
                    </a:p>
                    <a:p>
                      <a:pPr marL="70485" marR="0">
                        <a:lnSpc>
                          <a:spcPts val="1365"/>
                        </a:lnSpc>
                        <a:spcBef>
                          <a:spcPts val="0"/>
                        </a:spcBef>
                        <a:spcAft>
                          <a:spcPts val="0"/>
                        </a:spcAft>
                      </a:pPr>
                      <a:endPar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marL="70485" marR="0">
                        <a:lnSpc>
                          <a:spcPts val="1365"/>
                        </a:lnSpc>
                        <a:spcBef>
                          <a:spcPts val="0"/>
                        </a:spcBef>
                        <a:spcAft>
                          <a:spcPts val="0"/>
                        </a:spcAft>
                      </a:pPr>
                      <a:r>
                        <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2016</a:t>
                      </a:r>
                    </a:p>
                  </a:txBody>
                  <a:tcPr/>
                </a:tc>
                <a:tc>
                  <a:txBody>
                    <a:bodyPr/>
                    <a:lstStyle/>
                    <a:p>
                      <a:pPr marL="273050" marR="0">
                        <a:lnSpc>
                          <a:spcPts val="1020"/>
                        </a:lnSpc>
                        <a:spcBef>
                          <a:spcPts val="0"/>
                        </a:spcBef>
                        <a:spcAft>
                          <a:spcPts val="0"/>
                        </a:spcAft>
                      </a:pPr>
                      <a:endParaRPr lang="en-US" sz="1600" b="1" dirty="0">
                        <a:effectLst/>
                      </a:endParaRPr>
                    </a:p>
                  </a:txBody>
                  <a:tcPr/>
                </a:tc>
                <a:extLst>
                  <a:ext uri="{0D108BD9-81ED-4DB2-BD59-A6C34878D82A}">
                    <a16:rowId xmlns:a16="http://schemas.microsoft.com/office/drawing/2014/main" val="1201169595"/>
                  </a:ext>
                </a:extLst>
              </a:tr>
              <a:tr h="1219670">
                <a:tc>
                  <a:txBody>
                    <a:bodyPr/>
                    <a:lstStyle/>
                    <a:p>
                      <a:r>
                        <a:rPr lang="en-US" sz="2000" b="1" dirty="0"/>
                        <a:t>5</a:t>
                      </a:r>
                    </a:p>
                  </a:txBody>
                  <a:tcPr/>
                </a:tc>
                <a:tc>
                  <a:txBody>
                    <a:bodyPr/>
                    <a:lstStyle/>
                    <a:p>
                      <a:pPr marL="72390" marR="273050" algn="ctr">
                        <a:spcBef>
                          <a:spcPts val="0"/>
                        </a:spcBef>
                        <a:spcAft>
                          <a:spcPts val="0"/>
                        </a:spcAft>
                      </a:pPr>
                      <a:r>
                        <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Construction of Gravity of Water Supply  Scheme at  </a:t>
                      </a:r>
                      <a:r>
                        <a:rPr lang="en-US" sz="1600" b="1"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Isindagosi</a:t>
                      </a:r>
                      <a:r>
                        <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Village</a:t>
                      </a:r>
                    </a:p>
                  </a:txBody>
                  <a:tcPr/>
                </a:tc>
                <a:tc>
                  <a:txBody>
                    <a:bodyPr/>
                    <a:lstStyle/>
                    <a:p>
                      <a:pPr marL="71120" marR="0" algn="ctr">
                        <a:spcBef>
                          <a:spcPts val="0"/>
                        </a:spcBef>
                        <a:spcAft>
                          <a:spcPts val="0"/>
                        </a:spcAft>
                      </a:pPr>
                      <a:r>
                        <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Ruwasa  Njombe</a:t>
                      </a:r>
                    </a:p>
                  </a:txBody>
                  <a:tcPr/>
                </a:tc>
                <a:tc>
                  <a:txBody>
                    <a:bodyPr/>
                    <a:lstStyle/>
                    <a:p>
                      <a:pPr marL="70485" marR="0" algn="ctr">
                        <a:lnSpc>
                          <a:spcPts val="1365"/>
                        </a:lnSpc>
                        <a:spcBef>
                          <a:spcPts val="0"/>
                        </a:spcBef>
                        <a:spcAft>
                          <a:spcPts val="0"/>
                        </a:spcAft>
                      </a:pPr>
                      <a:endPar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marL="70485" marR="0" algn="ctr">
                        <a:lnSpc>
                          <a:spcPts val="1365"/>
                        </a:lnSpc>
                        <a:spcBef>
                          <a:spcPts val="0"/>
                        </a:spcBef>
                        <a:spcAft>
                          <a:spcPts val="0"/>
                        </a:spcAft>
                      </a:pPr>
                      <a:r>
                        <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2017</a:t>
                      </a:r>
                    </a:p>
                  </a:txBody>
                  <a:tcPr/>
                </a:tc>
                <a:tc>
                  <a:txBody>
                    <a:bodyPr/>
                    <a:lstStyle/>
                    <a:p>
                      <a:pPr marL="273050" marR="0" algn="ctr">
                        <a:lnSpc>
                          <a:spcPts val="1020"/>
                        </a:lnSpc>
                        <a:spcBef>
                          <a:spcPts val="0"/>
                        </a:spcBef>
                        <a:spcAft>
                          <a:spcPts val="0"/>
                        </a:spcAft>
                      </a:pPr>
                      <a:endPar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a:tc>
                <a:extLst>
                  <a:ext uri="{0D108BD9-81ED-4DB2-BD59-A6C34878D82A}">
                    <a16:rowId xmlns:a16="http://schemas.microsoft.com/office/drawing/2014/main" val="3905428526"/>
                  </a:ext>
                </a:extLst>
              </a:tr>
              <a:tr h="1219670">
                <a:tc>
                  <a:txBody>
                    <a:bodyPr/>
                    <a:lstStyle/>
                    <a:p>
                      <a:r>
                        <a:rPr lang="en-US" sz="2000" b="1" dirty="0"/>
                        <a:t>6</a:t>
                      </a:r>
                    </a:p>
                  </a:txBody>
                  <a:tcPr/>
                </a:tc>
                <a:tc>
                  <a:txBody>
                    <a:bodyPr/>
                    <a:lstStyle/>
                    <a:p>
                      <a:pPr marL="0" marR="273050">
                        <a:spcBef>
                          <a:spcPts val="0"/>
                        </a:spcBef>
                        <a:spcAft>
                          <a:spcPts val="0"/>
                        </a:spcAft>
                      </a:pPr>
                      <a:r>
                        <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Construction  of piped water Supply at Sitalike Village in Simbo District Council</a:t>
                      </a:r>
                    </a:p>
                  </a:txBody>
                  <a:tcPr/>
                </a:tc>
                <a:tc>
                  <a:txBody>
                    <a:bodyPr/>
                    <a:lstStyle/>
                    <a:p>
                      <a:pPr marL="71120" marR="0" algn="ctr">
                        <a:spcBef>
                          <a:spcPts val="0"/>
                        </a:spcBef>
                        <a:spcAft>
                          <a:spcPts val="0"/>
                        </a:spcAft>
                      </a:pPr>
                      <a:r>
                        <a:rPr lang="en-US" sz="1600" b="1" dirty="0">
                          <a:effectLst/>
                        </a:rPr>
                        <a:t>Ruwasa, Katavi</a:t>
                      </a:r>
                      <a:endPar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a:tc>
                <a:tc>
                  <a:txBody>
                    <a:bodyPr/>
                    <a:lstStyle/>
                    <a:p>
                      <a:pPr marL="70485" marR="0" algn="ctr">
                        <a:lnSpc>
                          <a:spcPts val="1365"/>
                        </a:lnSpc>
                        <a:spcBef>
                          <a:spcPts val="0"/>
                        </a:spcBef>
                        <a:spcAft>
                          <a:spcPts val="0"/>
                        </a:spcAft>
                      </a:pPr>
                      <a:r>
                        <a:rPr lang="en-US" sz="1600" b="1" dirty="0">
                          <a:effectLst/>
                        </a:rPr>
                        <a:t>2018</a:t>
                      </a:r>
                      <a:endPar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a:tc>
                <a:tc>
                  <a:txBody>
                    <a:bodyPr/>
                    <a:lstStyle/>
                    <a:p>
                      <a:pPr marL="273050" marR="0" algn="ctr">
                        <a:lnSpc>
                          <a:spcPts val="1020"/>
                        </a:lnSpc>
                        <a:spcBef>
                          <a:spcPts val="0"/>
                        </a:spcBef>
                        <a:spcAft>
                          <a:spcPts val="0"/>
                        </a:spcAft>
                      </a:pPr>
                      <a:endPar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a:tc>
                <a:extLst>
                  <a:ext uri="{0D108BD9-81ED-4DB2-BD59-A6C34878D82A}">
                    <a16:rowId xmlns:a16="http://schemas.microsoft.com/office/drawing/2014/main" val="1283000595"/>
                  </a:ext>
                </a:extLst>
              </a:tr>
            </a:tbl>
          </a:graphicData>
        </a:graphic>
      </p:graphicFrame>
    </p:spTree>
    <p:extLst>
      <p:ext uri="{BB962C8B-B14F-4D97-AF65-F5344CB8AC3E}">
        <p14:creationId xmlns:p14="http://schemas.microsoft.com/office/powerpoint/2010/main" val="3216137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5C0DC5-51BE-2AB6-312C-382DA89A3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a:extLst>
              <a:ext uri="{FF2B5EF4-FFF2-40B4-BE49-F238E27FC236}">
                <a16:creationId xmlns:a16="http://schemas.microsoft.com/office/drawing/2014/main" id="{E66C5709-2ACD-9179-B88D-A1CBB21AE022}"/>
              </a:ext>
            </a:extLst>
          </p:cNvPr>
          <p:cNvSpPr txBox="1"/>
          <p:nvPr/>
        </p:nvSpPr>
        <p:spPr>
          <a:xfrm>
            <a:off x="3652853" y="2702618"/>
            <a:ext cx="6096000" cy="461665"/>
          </a:xfrm>
          <a:prstGeom prst="rect">
            <a:avLst/>
          </a:prstGeom>
          <a:noFill/>
        </p:spPr>
        <p:txBody>
          <a:bodyPr wrap="square">
            <a:spAutoFit/>
          </a:bodyPr>
          <a:lstStyle/>
          <a:p>
            <a:r>
              <a:rPr lang="en-US" sz="2400" dirty="0">
                <a:solidFill>
                  <a:schemeClr val="bg1"/>
                </a:solidFill>
                <a:latin typeface="Cambria" panose="02040503050406030204" pitchFamily="18" charset="0"/>
                <a:ea typeface="Cambria" panose="02040503050406030204" pitchFamily="18" charset="0"/>
              </a:rPr>
              <a:t>Well Testing constant pumping test</a:t>
            </a:r>
          </a:p>
        </p:txBody>
      </p:sp>
      <p:sp>
        <p:nvSpPr>
          <p:cNvPr id="3" name="Title 1">
            <a:extLst>
              <a:ext uri="{FF2B5EF4-FFF2-40B4-BE49-F238E27FC236}">
                <a16:creationId xmlns:a16="http://schemas.microsoft.com/office/drawing/2014/main" id="{0B67BA4C-D86A-2F03-EACE-94A486370AE9}"/>
              </a:ext>
            </a:extLst>
          </p:cNvPr>
          <p:cNvSpPr>
            <a:spLocks noGrp="1"/>
          </p:cNvSpPr>
          <p:nvPr>
            <p:ph type="title"/>
          </p:nvPr>
        </p:nvSpPr>
        <p:spPr>
          <a:xfrm>
            <a:off x="3324546" y="570608"/>
            <a:ext cx="10515600" cy="1051783"/>
          </a:xfrm>
        </p:spPr>
        <p:txBody>
          <a:bodyPr>
            <a:normAutofit/>
          </a:bodyPr>
          <a:lstStyle/>
          <a:p>
            <a:r>
              <a:rPr lang="en-US" sz="2000" dirty="0">
                <a:latin typeface="Impact" panose="020B0806030902050204" pitchFamily="34" charset="0"/>
              </a:rPr>
              <a:t>SOME OF FEW DRILLING PROJECTS DONE</a:t>
            </a:r>
            <a:endParaRPr lang="en-US" sz="2000" dirty="0"/>
          </a:p>
        </p:txBody>
      </p:sp>
      <p:graphicFrame>
        <p:nvGraphicFramePr>
          <p:cNvPr id="4" name="Content Placeholder 3">
            <a:extLst>
              <a:ext uri="{FF2B5EF4-FFF2-40B4-BE49-F238E27FC236}">
                <a16:creationId xmlns:a16="http://schemas.microsoft.com/office/drawing/2014/main" id="{5B3D5131-D437-2B99-FACD-936972228869}"/>
              </a:ext>
            </a:extLst>
          </p:cNvPr>
          <p:cNvGraphicFramePr>
            <a:graphicFrameLocks noGrp="1"/>
          </p:cNvGraphicFramePr>
          <p:nvPr>
            <p:ph idx="1"/>
            <p:extLst>
              <p:ext uri="{D42A27DB-BD31-4B8C-83A1-F6EECF244321}">
                <p14:modId xmlns:p14="http://schemas.microsoft.com/office/powerpoint/2010/main" val="2624979211"/>
              </p:ext>
            </p:extLst>
          </p:nvPr>
        </p:nvGraphicFramePr>
        <p:xfrm>
          <a:off x="616449" y="2095928"/>
          <a:ext cx="11363218" cy="4557707"/>
        </p:xfrm>
        <a:graphic>
          <a:graphicData uri="http://schemas.openxmlformats.org/drawingml/2006/table">
            <a:tbl>
              <a:tblPr firstRow="1" bandRow="1">
                <a:tableStyleId>{3C2FFA5D-87B4-456A-9821-1D502468CF0F}</a:tableStyleId>
              </a:tblPr>
              <a:tblGrid>
                <a:gridCol w="634256">
                  <a:extLst>
                    <a:ext uri="{9D8B030D-6E8A-4147-A177-3AD203B41FA5}">
                      <a16:colId xmlns:a16="http://schemas.microsoft.com/office/drawing/2014/main" val="2191286707"/>
                    </a:ext>
                  </a:extLst>
                </a:gridCol>
                <a:gridCol w="3911030">
                  <a:extLst>
                    <a:ext uri="{9D8B030D-6E8A-4147-A177-3AD203B41FA5}">
                      <a16:colId xmlns:a16="http://schemas.microsoft.com/office/drawing/2014/main" val="1398680640"/>
                    </a:ext>
                  </a:extLst>
                </a:gridCol>
                <a:gridCol w="2272644">
                  <a:extLst>
                    <a:ext uri="{9D8B030D-6E8A-4147-A177-3AD203B41FA5}">
                      <a16:colId xmlns:a16="http://schemas.microsoft.com/office/drawing/2014/main" val="2760247807"/>
                    </a:ext>
                  </a:extLst>
                </a:gridCol>
                <a:gridCol w="2014908">
                  <a:extLst>
                    <a:ext uri="{9D8B030D-6E8A-4147-A177-3AD203B41FA5}">
                      <a16:colId xmlns:a16="http://schemas.microsoft.com/office/drawing/2014/main" val="2471171327"/>
                    </a:ext>
                  </a:extLst>
                </a:gridCol>
                <a:gridCol w="2530380">
                  <a:extLst>
                    <a:ext uri="{9D8B030D-6E8A-4147-A177-3AD203B41FA5}">
                      <a16:colId xmlns:a16="http://schemas.microsoft.com/office/drawing/2014/main" val="1481116320"/>
                    </a:ext>
                  </a:extLst>
                </a:gridCol>
              </a:tblGrid>
              <a:tr h="835509">
                <a:tc>
                  <a:txBody>
                    <a:bodyPr/>
                    <a:lstStyle/>
                    <a:p>
                      <a:r>
                        <a:rPr lang="en-US" dirty="0"/>
                        <a:t>S/N</a:t>
                      </a:r>
                    </a:p>
                  </a:txBody>
                  <a:tcPr/>
                </a:tc>
                <a:tc>
                  <a:txBody>
                    <a:bodyPr/>
                    <a:lstStyle/>
                    <a:p>
                      <a:r>
                        <a:rPr lang="en-US" dirty="0"/>
                        <a:t>PROJECT</a:t>
                      </a:r>
                      <a:r>
                        <a:rPr lang="en-US" baseline="0" dirty="0"/>
                        <a:t> NAME</a:t>
                      </a:r>
                      <a:endParaRPr lang="en-US" dirty="0"/>
                    </a:p>
                  </a:txBody>
                  <a:tcPr/>
                </a:tc>
                <a:tc>
                  <a:txBody>
                    <a:bodyPr/>
                    <a:lstStyle/>
                    <a:p>
                      <a:r>
                        <a:rPr lang="en-US" dirty="0"/>
                        <a:t>CLIENT</a:t>
                      </a:r>
                    </a:p>
                  </a:txBody>
                  <a:tcPr/>
                </a:tc>
                <a:tc>
                  <a:txBody>
                    <a:bodyPr/>
                    <a:lstStyle/>
                    <a:p>
                      <a:r>
                        <a:rPr lang="en-US" dirty="0"/>
                        <a:t>YEAR</a:t>
                      </a:r>
                    </a:p>
                  </a:txBody>
                  <a:tcPr/>
                </a:tc>
                <a:tc>
                  <a:txBody>
                    <a:bodyPr/>
                    <a:lstStyle/>
                    <a:p>
                      <a:r>
                        <a:rPr lang="en-US" dirty="0"/>
                        <a:t>CONTRACT SUM</a:t>
                      </a:r>
                    </a:p>
                  </a:txBody>
                  <a:tcPr/>
                </a:tc>
                <a:extLst>
                  <a:ext uri="{0D108BD9-81ED-4DB2-BD59-A6C34878D82A}">
                    <a16:rowId xmlns:a16="http://schemas.microsoft.com/office/drawing/2014/main" val="1836461432"/>
                  </a:ext>
                </a:extLst>
              </a:tr>
              <a:tr h="1344494">
                <a:tc>
                  <a:txBody>
                    <a:bodyPr/>
                    <a:lstStyle/>
                    <a:p>
                      <a:r>
                        <a:rPr lang="en-US" sz="2000" b="1" dirty="0"/>
                        <a:t>7</a:t>
                      </a:r>
                    </a:p>
                  </a:txBody>
                  <a:tcPr/>
                </a:tc>
                <a:tc>
                  <a:txBody>
                    <a:bodyPr/>
                    <a:lstStyle/>
                    <a:p>
                      <a:pPr marL="0" marR="273050">
                        <a:spcBef>
                          <a:spcPts val="0"/>
                        </a:spcBef>
                        <a:spcAft>
                          <a:spcPts val="0"/>
                        </a:spcAft>
                      </a:pPr>
                      <a:r>
                        <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Construction  of piped water Supply for </a:t>
                      </a:r>
                      <a:r>
                        <a:rPr lang="en-US" sz="1600" b="1"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Katsunga</a:t>
                      </a:r>
                      <a:r>
                        <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village in </a:t>
                      </a:r>
                      <a:r>
                        <a:rPr lang="en-US" sz="1600" b="1"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Nsimbo</a:t>
                      </a:r>
                      <a:r>
                        <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District  Council</a:t>
                      </a:r>
                    </a:p>
                    <a:p>
                      <a:pPr marL="0" marR="273050">
                        <a:spcBef>
                          <a:spcPts val="0"/>
                        </a:spcBef>
                        <a:spcAft>
                          <a:spcPts val="0"/>
                        </a:spcAft>
                      </a:pPr>
                      <a:r>
                        <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(LGA.161/2017/2018/BHL/W/06/LOT 3</a:t>
                      </a:r>
                    </a:p>
                  </a:txBody>
                  <a:tcPr/>
                </a:tc>
                <a:tc>
                  <a:txBody>
                    <a:bodyPr/>
                    <a:lstStyle/>
                    <a:p>
                      <a:pPr marL="71120" marR="0" algn="ctr">
                        <a:spcBef>
                          <a:spcPts val="0"/>
                        </a:spcBef>
                        <a:spcAft>
                          <a:spcPts val="0"/>
                        </a:spcAft>
                      </a:pPr>
                      <a:endPar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marL="71120" marR="0" algn="ctr">
                        <a:spcBef>
                          <a:spcPts val="0"/>
                        </a:spcBef>
                        <a:spcAft>
                          <a:spcPts val="0"/>
                        </a:spcAft>
                      </a:pPr>
                      <a:r>
                        <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Ruwasa Mpanda</a:t>
                      </a:r>
                    </a:p>
                  </a:txBody>
                  <a:tcPr/>
                </a:tc>
                <a:tc>
                  <a:txBody>
                    <a:bodyPr/>
                    <a:lstStyle/>
                    <a:p>
                      <a:pPr marL="70485" marR="0">
                        <a:lnSpc>
                          <a:spcPts val="1365"/>
                        </a:lnSpc>
                        <a:spcBef>
                          <a:spcPts val="0"/>
                        </a:spcBef>
                        <a:spcAft>
                          <a:spcPts val="0"/>
                        </a:spcAft>
                      </a:pPr>
                      <a:endParaRPr lang="en-US" sz="1600" b="1" dirty="0">
                        <a:effectLst/>
                      </a:endParaRPr>
                    </a:p>
                    <a:p>
                      <a:pPr marL="70485" marR="0">
                        <a:lnSpc>
                          <a:spcPts val="1365"/>
                        </a:lnSpc>
                        <a:spcBef>
                          <a:spcPts val="0"/>
                        </a:spcBef>
                        <a:spcAft>
                          <a:spcPts val="0"/>
                        </a:spcAft>
                      </a:pPr>
                      <a:r>
                        <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2019</a:t>
                      </a:r>
                    </a:p>
                  </a:txBody>
                  <a:tcPr/>
                </a:tc>
                <a:tc>
                  <a:txBody>
                    <a:bodyPr/>
                    <a:lstStyle/>
                    <a:p>
                      <a:pPr marL="273050" marR="0">
                        <a:lnSpc>
                          <a:spcPts val="1020"/>
                        </a:lnSpc>
                        <a:spcBef>
                          <a:spcPts val="0"/>
                        </a:spcBef>
                        <a:spcAft>
                          <a:spcPts val="0"/>
                        </a:spcAft>
                      </a:pPr>
                      <a:endPar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a:tc>
                <a:extLst>
                  <a:ext uri="{0D108BD9-81ED-4DB2-BD59-A6C34878D82A}">
                    <a16:rowId xmlns:a16="http://schemas.microsoft.com/office/drawing/2014/main" val="1201169595"/>
                  </a:ext>
                </a:extLst>
              </a:tr>
              <a:tr h="1188852">
                <a:tc>
                  <a:txBody>
                    <a:bodyPr/>
                    <a:lstStyle/>
                    <a:p>
                      <a:r>
                        <a:rPr lang="en-US" sz="2000" b="1" dirty="0"/>
                        <a:t>8</a:t>
                      </a:r>
                    </a:p>
                  </a:txBody>
                  <a:tcPr/>
                </a:tc>
                <a:tc>
                  <a:txBody>
                    <a:bodyPr/>
                    <a:lstStyle/>
                    <a:p>
                      <a:pPr marL="72390" marR="273050" algn="ctr">
                        <a:spcBef>
                          <a:spcPts val="0"/>
                        </a:spcBef>
                        <a:spcAft>
                          <a:spcPts val="0"/>
                        </a:spcAft>
                      </a:pPr>
                      <a:r>
                        <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Extension of  Chemchem  Water Supply Scheme to Chekeleni village in Mtwara  District in Mtwara Region</a:t>
                      </a:r>
                    </a:p>
                  </a:txBody>
                  <a:tcPr/>
                </a:tc>
                <a:tc>
                  <a:txBody>
                    <a:bodyPr/>
                    <a:lstStyle/>
                    <a:p>
                      <a:pPr marL="71120" marR="0" algn="ctr">
                        <a:spcBef>
                          <a:spcPts val="0"/>
                        </a:spcBef>
                        <a:spcAft>
                          <a:spcPts val="0"/>
                        </a:spcAft>
                      </a:pPr>
                      <a:r>
                        <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Ruwasa Mtwara</a:t>
                      </a:r>
                    </a:p>
                  </a:txBody>
                  <a:tcPr/>
                </a:tc>
                <a:tc>
                  <a:txBody>
                    <a:bodyPr/>
                    <a:lstStyle/>
                    <a:p>
                      <a:pPr marL="70485" marR="0" algn="ctr">
                        <a:lnSpc>
                          <a:spcPts val="1365"/>
                        </a:lnSpc>
                        <a:spcBef>
                          <a:spcPts val="0"/>
                        </a:spcBef>
                        <a:spcAft>
                          <a:spcPts val="0"/>
                        </a:spcAft>
                      </a:pPr>
                      <a:endPar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p>
                      <a:pPr marL="70485" marR="0" algn="ctr">
                        <a:lnSpc>
                          <a:spcPts val="1365"/>
                        </a:lnSpc>
                        <a:spcBef>
                          <a:spcPts val="0"/>
                        </a:spcBef>
                        <a:spcAft>
                          <a:spcPts val="0"/>
                        </a:spcAft>
                      </a:pPr>
                      <a:r>
                        <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2022-2023</a:t>
                      </a:r>
                    </a:p>
                  </a:txBody>
                  <a:tcPr/>
                </a:tc>
                <a:tc>
                  <a:txBody>
                    <a:bodyPr/>
                    <a:lstStyle/>
                    <a:p>
                      <a:pPr marL="273050" marR="0" algn="ctr">
                        <a:lnSpc>
                          <a:spcPts val="1020"/>
                        </a:lnSpc>
                        <a:spcBef>
                          <a:spcPts val="0"/>
                        </a:spcBef>
                        <a:spcAft>
                          <a:spcPts val="0"/>
                        </a:spcAft>
                      </a:pPr>
                      <a:endPar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a:tc>
                <a:extLst>
                  <a:ext uri="{0D108BD9-81ED-4DB2-BD59-A6C34878D82A}">
                    <a16:rowId xmlns:a16="http://schemas.microsoft.com/office/drawing/2014/main" val="3905428526"/>
                  </a:ext>
                </a:extLst>
              </a:tr>
              <a:tr h="1188852">
                <a:tc>
                  <a:txBody>
                    <a:bodyPr/>
                    <a:lstStyle/>
                    <a:p>
                      <a:r>
                        <a:rPr lang="en-US" sz="2000" b="1" dirty="0"/>
                        <a:t>9</a:t>
                      </a:r>
                    </a:p>
                  </a:txBody>
                  <a:tcPr/>
                </a:tc>
                <a:tc>
                  <a:txBody>
                    <a:bodyPr/>
                    <a:lstStyle/>
                    <a:p>
                      <a:pPr marL="72390" marR="273050" algn="ctr">
                        <a:spcBef>
                          <a:spcPts val="0"/>
                        </a:spcBef>
                        <a:spcAft>
                          <a:spcPts val="0"/>
                        </a:spcAft>
                      </a:pPr>
                      <a:r>
                        <a:rPr lang="en-US" sz="1600" b="1" dirty="0">
                          <a:effectLst/>
                        </a:rPr>
                        <a:t>Feasibility Study Detail Design and Drilling 18 productive boreholes</a:t>
                      </a:r>
                      <a:endPar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a:tc>
                <a:tc>
                  <a:txBody>
                    <a:bodyPr/>
                    <a:lstStyle/>
                    <a:p>
                      <a:pPr marL="71120" marR="0" algn="ctr">
                        <a:spcBef>
                          <a:spcPts val="0"/>
                        </a:spcBef>
                        <a:spcAft>
                          <a:spcPts val="0"/>
                        </a:spcAft>
                      </a:pPr>
                      <a:r>
                        <a:rPr lang="en-US" sz="1600" b="1" dirty="0">
                          <a:effectLst/>
                        </a:rPr>
                        <a:t>Ruwasa,Kilosa </a:t>
                      </a:r>
                      <a:endPar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a:tc>
                <a:tc>
                  <a:txBody>
                    <a:bodyPr/>
                    <a:lstStyle/>
                    <a:p>
                      <a:pPr marL="70485" marR="0" algn="ctr">
                        <a:lnSpc>
                          <a:spcPts val="1365"/>
                        </a:lnSpc>
                        <a:spcBef>
                          <a:spcPts val="0"/>
                        </a:spcBef>
                        <a:spcAft>
                          <a:spcPts val="0"/>
                        </a:spcAft>
                      </a:pPr>
                      <a:endParaRPr lang="en-US" sz="1600" b="1" dirty="0">
                        <a:effectLst/>
                      </a:endParaRPr>
                    </a:p>
                    <a:p>
                      <a:pPr marL="70485" marR="0" algn="ctr">
                        <a:lnSpc>
                          <a:spcPts val="1365"/>
                        </a:lnSpc>
                        <a:spcBef>
                          <a:spcPts val="0"/>
                        </a:spcBef>
                        <a:spcAft>
                          <a:spcPts val="0"/>
                        </a:spcAft>
                      </a:pPr>
                      <a:r>
                        <a:rPr lang="en-US" sz="1600" b="1" dirty="0">
                          <a:effectLst/>
                        </a:rPr>
                        <a:t>2023-2024</a:t>
                      </a:r>
                      <a:endPar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a:tc>
                <a:tc>
                  <a:txBody>
                    <a:bodyPr/>
                    <a:lstStyle/>
                    <a:p>
                      <a:pPr marL="273050" marR="0" algn="ctr">
                        <a:lnSpc>
                          <a:spcPts val="1020"/>
                        </a:lnSpc>
                        <a:spcBef>
                          <a:spcPts val="0"/>
                        </a:spcBef>
                        <a:spcAft>
                          <a:spcPts val="0"/>
                        </a:spcAft>
                      </a:pPr>
                      <a:endPar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a:tc>
                <a:extLst>
                  <a:ext uri="{0D108BD9-81ED-4DB2-BD59-A6C34878D82A}">
                    <a16:rowId xmlns:a16="http://schemas.microsoft.com/office/drawing/2014/main" val="1283000595"/>
                  </a:ext>
                </a:extLst>
              </a:tr>
            </a:tbl>
          </a:graphicData>
        </a:graphic>
      </p:graphicFrame>
    </p:spTree>
    <p:extLst>
      <p:ext uri="{BB962C8B-B14F-4D97-AF65-F5344CB8AC3E}">
        <p14:creationId xmlns:p14="http://schemas.microsoft.com/office/powerpoint/2010/main" val="3368189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5C0DC5-51BE-2AB6-312C-382DA89A3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a:extLst>
              <a:ext uri="{FF2B5EF4-FFF2-40B4-BE49-F238E27FC236}">
                <a16:creationId xmlns:a16="http://schemas.microsoft.com/office/drawing/2014/main" id="{E66C5709-2ACD-9179-B88D-A1CBB21AE022}"/>
              </a:ext>
            </a:extLst>
          </p:cNvPr>
          <p:cNvSpPr txBox="1"/>
          <p:nvPr/>
        </p:nvSpPr>
        <p:spPr>
          <a:xfrm>
            <a:off x="3652853" y="2702618"/>
            <a:ext cx="6096000" cy="461665"/>
          </a:xfrm>
          <a:prstGeom prst="rect">
            <a:avLst/>
          </a:prstGeom>
          <a:noFill/>
        </p:spPr>
        <p:txBody>
          <a:bodyPr wrap="square">
            <a:spAutoFit/>
          </a:bodyPr>
          <a:lstStyle/>
          <a:p>
            <a:r>
              <a:rPr lang="en-US" sz="2400" dirty="0">
                <a:solidFill>
                  <a:schemeClr val="bg1"/>
                </a:solidFill>
                <a:latin typeface="Cambria" panose="02040503050406030204" pitchFamily="18" charset="0"/>
                <a:ea typeface="Cambria" panose="02040503050406030204" pitchFamily="18" charset="0"/>
              </a:rPr>
              <a:t>Well Testing constant pumping test</a:t>
            </a:r>
          </a:p>
        </p:txBody>
      </p:sp>
      <p:sp>
        <p:nvSpPr>
          <p:cNvPr id="3" name="Title 1">
            <a:extLst>
              <a:ext uri="{FF2B5EF4-FFF2-40B4-BE49-F238E27FC236}">
                <a16:creationId xmlns:a16="http://schemas.microsoft.com/office/drawing/2014/main" id="{0B67BA4C-D86A-2F03-EACE-94A486370AE9}"/>
              </a:ext>
            </a:extLst>
          </p:cNvPr>
          <p:cNvSpPr>
            <a:spLocks noGrp="1"/>
          </p:cNvSpPr>
          <p:nvPr>
            <p:ph type="title"/>
          </p:nvPr>
        </p:nvSpPr>
        <p:spPr>
          <a:xfrm>
            <a:off x="3324546" y="570608"/>
            <a:ext cx="10515600" cy="1051783"/>
          </a:xfrm>
        </p:spPr>
        <p:txBody>
          <a:bodyPr>
            <a:normAutofit/>
          </a:bodyPr>
          <a:lstStyle/>
          <a:p>
            <a:r>
              <a:rPr lang="en-US" sz="2000" dirty="0">
                <a:latin typeface="Impact" panose="020B0806030902050204" pitchFamily="34" charset="0"/>
              </a:rPr>
              <a:t>SOME OF FEW  CERTIFICATE DRILLING PROJECTS DONE</a:t>
            </a:r>
            <a:endParaRPr lang="en-US" sz="2000" dirty="0"/>
          </a:p>
        </p:txBody>
      </p:sp>
      <p:pic>
        <p:nvPicPr>
          <p:cNvPr id="4" name="Picture 3">
            <a:extLst>
              <a:ext uri="{FF2B5EF4-FFF2-40B4-BE49-F238E27FC236}">
                <a16:creationId xmlns:a16="http://schemas.microsoft.com/office/drawing/2014/main" id="{A4CB7369-B015-4BE1-ECBF-6F697ACE6BED}"/>
              </a:ext>
            </a:extLst>
          </p:cNvPr>
          <p:cNvPicPr>
            <a:picLocks noChangeAspect="1"/>
          </p:cNvPicPr>
          <p:nvPr/>
        </p:nvPicPr>
        <p:blipFill>
          <a:blip r:embed="rId4"/>
          <a:stretch>
            <a:fillRect/>
          </a:stretch>
        </p:blipFill>
        <p:spPr>
          <a:xfrm>
            <a:off x="6096000" y="1873166"/>
            <a:ext cx="5429675" cy="4850080"/>
          </a:xfrm>
          <a:prstGeom prst="rect">
            <a:avLst/>
          </a:prstGeom>
        </p:spPr>
      </p:pic>
      <p:pic>
        <p:nvPicPr>
          <p:cNvPr id="5" name="Picture 4">
            <a:extLst>
              <a:ext uri="{FF2B5EF4-FFF2-40B4-BE49-F238E27FC236}">
                <a16:creationId xmlns:a16="http://schemas.microsoft.com/office/drawing/2014/main" id="{01D1E9EB-8BA8-405E-485F-8D3CC9761A5E}"/>
              </a:ext>
            </a:extLst>
          </p:cNvPr>
          <p:cNvPicPr>
            <a:picLocks noChangeAspect="1"/>
          </p:cNvPicPr>
          <p:nvPr/>
        </p:nvPicPr>
        <p:blipFill>
          <a:blip r:embed="rId5"/>
          <a:stretch>
            <a:fillRect/>
          </a:stretch>
        </p:blipFill>
        <p:spPr>
          <a:xfrm>
            <a:off x="818147" y="1873165"/>
            <a:ext cx="4899259" cy="4700889"/>
          </a:xfrm>
          <a:prstGeom prst="rect">
            <a:avLst/>
          </a:prstGeom>
        </p:spPr>
      </p:pic>
    </p:spTree>
    <p:extLst>
      <p:ext uri="{BB962C8B-B14F-4D97-AF65-F5344CB8AC3E}">
        <p14:creationId xmlns:p14="http://schemas.microsoft.com/office/powerpoint/2010/main" val="3581713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2D24D-B58F-F80A-DC1B-BB40CA2B2BC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2F216A3-BAF6-438E-F4C9-E8E1E6DC0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a:extLst>
              <a:ext uri="{FF2B5EF4-FFF2-40B4-BE49-F238E27FC236}">
                <a16:creationId xmlns:a16="http://schemas.microsoft.com/office/drawing/2014/main" id="{0420F850-E144-96AC-8420-0F0C4ECA82DD}"/>
              </a:ext>
            </a:extLst>
          </p:cNvPr>
          <p:cNvSpPr txBox="1"/>
          <p:nvPr/>
        </p:nvSpPr>
        <p:spPr>
          <a:xfrm>
            <a:off x="3652853" y="2702618"/>
            <a:ext cx="6096000" cy="461665"/>
          </a:xfrm>
          <a:prstGeom prst="rect">
            <a:avLst/>
          </a:prstGeom>
          <a:noFill/>
        </p:spPr>
        <p:txBody>
          <a:bodyPr wrap="square">
            <a:spAutoFit/>
          </a:bodyPr>
          <a:lstStyle/>
          <a:p>
            <a:r>
              <a:rPr lang="en-US" sz="2400" dirty="0">
                <a:solidFill>
                  <a:schemeClr val="bg1"/>
                </a:solidFill>
                <a:latin typeface="Cambria" panose="02040503050406030204" pitchFamily="18" charset="0"/>
                <a:ea typeface="Cambria" panose="02040503050406030204" pitchFamily="18" charset="0"/>
              </a:rPr>
              <a:t>Well Testing constant pumping test</a:t>
            </a:r>
          </a:p>
        </p:txBody>
      </p:sp>
      <p:sp>
        <p:nvSpPr>
          <p:cNvPr id="3" name="Title 1">
            <a:extLst>
              <a:ext uri="{FF2B5EF4-FFF2-40B4-BE49-F238E27FC236}">
                <a16:creationId xmlns:a16="http://schemas.microsoft.com/office/drawing/2014/main" id="{0E1EA8E9-CFEB-648A-9B7A-66437B4142C5}"/>
              </a:ext>
            </a:extLst>
          </p:cNvPr>
          <p:cNvSpPr>
            <a:spLocks noGrp="1"/>
          </p:cNvSpPr>
          <p:nvPr>
            <p:ph type="title"/>
          </p:nvPr>
        </p:nvSpPr>
        <p:spPr>
          <a:xfrm>
            <a:off x="3324546" y="570608"/>
            <a:ext cx="10515600" cy="1051783"/>
          </a:xfrm>
        </p:spPr>
        <p:txBody>
          <a:bodyPr>
            <a:normAutofit/>
          </a:bodyPr>
          <a:lstStyle/>
          <a:p>
            <a:r>
              <a:rPr lang="en-US" sz="2000" dirty="0">
                <a:latin typeface="Impact" panose="020B0806030902050204" pitchFamily="34" charset="0"/>
              </a:rPr>
              <a:t>SOME OF FEW  CERTIFICATE DRILLING PROJECTS DONE</a:t>
            </a:r>
            <a:endParaRPr lang="en-US" sz="2000" dirty="0"/>
          </a:p>
        </p:txBody>
      </p:sp>
      <p:pic>
        <p:nvPicPr>
          <p:cNvPr id="1026" name="Picture 2">
            <a:extLst>
              <a:ext uri="{FF2B5EF4-FFF2-40B4-BE49-F238E27FC236}">
                <a16:creationId xmlns:a16="http://schemas.microsoft.com/office/drawing/2014/main" id="{41943D8A-5A28-A383-C043-59BABB9705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240" y="1930691"/>
            <a:ext cx="3504650" cy="45347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7" name="Picture 3">
            <a:extLst>
              <a:ext uri="{FF2B5EF4-FFF2-40B4-BE49-F238E27FC236}">
                <a16:creationId xmlns:a16="http://schemas.microsoft.com/office/drawing/2014/main" id="{5B822C38-94CF-81C5-5DED-16961B2DCC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4927" y="1930691"/>
            <a:ext cx="3504650" cy="45413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8" name="Picture 4">
            <a:extLst>
              <a:ext uri="{FF2B5EF4-FFF2-40B4-BE49-F238E27FC236}">
                <a16:creationId xmlns:a16="http://schemas.microsoft.com/office/drawing/2014/main" id="{408EAF2B-B728-E6CD-B8DE-142983DBCE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9577" y="1930691"/>
            <a:ext cx="4544220" cy="4541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6933295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F61CA-9715-2C48-324B-86777A1C5E7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32BF96B-BD39-CA6C-2AC0-6483D3A0BF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a:extLst>
              <a:ext uri="{FF2B5EF4-FFF2-40B4-BE49-F238E27FC236}">
                <a16:creationId xmlns:a16="http://schemas.microsoft.com/office/drawing/2014/main" id="{9ACF83C3-894F-0E84-78C2-A0DF86607D16}"/>
              </a:ext>
            </a:extLst>
          </p:cNvPr>
          <p:cNvSpPr txBox="1"/>
          <p:nvPr/>
        </p:nvSpPr>
        <p:spPr>
          <a:xfrm>
            <a:off x="3652853" y="2702618"/>
            <a:ext cx="6096000" cy="461665"/>
          </a:xfrm>
          <a:prstGeom prst="rect">
            <a:avLst/>
          </a:prstGeom>
          <a:noFill/>
        </p:spPr>
        <p:txBody>
          <a:bodyPr wrap="square">
            <a:spAutoFit/>
          </a:bodyPr>
          <a:lstStyle/>
          <a:p>
            <a:r>
              <a:rPr lang="en-US" sz="2400" dirty="0">
                <a:solidFill>
                  <a:schemeClr val="bg1"/>
                </a:solidFill>
                <a:latin typeface="Cambria" panose="02040503050406030204" pitchFamily="18" charset="0"/>
                <a:ea typeface="Cambria" panose="02040503050406030204" pitchFamily="18" charset="0"/>
              </a:rPr>
              <a:t>Well Testing constant pumping test</a:t>
            </a:r>
          </a:p>
        </p:txBody>
      </p:sp>
      <p:sp>
        <p:nvSpPr>
          <p:cNvPr id="3" name="Title 1">
            <a:extLst>
              <a:ext uri="{FF2B5EF4-FFF2-40B4-BE49-F238E27FC236}">
                <a16:creationId xmlns:a16="http://schemas.microsoft.com/office/drawing/2014/main" id="{65118F86-91F3-371F-18E6-34FB02A89B24}"/>
              </a:ext>
            </a:extLst>
          </p:cNvPr>
          <p:cNvSpPr>
            <a:spLocks noGrp="1"/>
          </p:cNvSpPr>
          <p:nvPr>
            <p:ph type="title"/>
          </p:nvPr>
        </p:nvSpPr>
        <p:spPr>
          <a:xfrm>
            <a:off x="3324546" y="570608"/>
            <a:ext cx="10515600" cy="1051783"/>
          </a:xfrm>
        </p:spPr>
        <p:txBody>
          <a:bodyPr>
            <a:normAutofit/>
          </a:bodyPr>
          <a:lstStyle/>
          <a:p>
            <a:r>
              <a:rPr lang="en-US" sz="2000" dirty="0">
                <a:latin typeface="Impact" panose="020B0806030902050204" pitchFamily="34" charset="0"/>
              </a:rPr>
              <a:t>SOME OF FEW  CERTIFICATE DRILLING PROJECTS DONE</a:t>
            </a:r>
            <a:endParaRPr lang="en-US" sz="2000" dirty="0"/>
          </a:p>
        </p:txBody>
      </p:sp>
      <p:pic>
        <p:nvPicPr>
          <p:cNvPr id="7" name="Picture 6">
            <a:extLst>
              <a:ext uri="{FF2B5EF4-FFF2-40B4-BE49-F238E27FC236}">
                <a16:creationId xmlns:a16="http://schemas.microsoft.com/office/drawing/2014/main" id="{FE796F9A-193C-D0B0-CB41-82D94B2D1F7F}"/>
              </a:ext>
            </a:extLst>
          </p:cNvPr>
          <p:cNvPicPr>
            <a:picLocks noChangeAspect="1"/>
          </p:cNvPicPr>
          <p:nvPr/>
        </p:nvPicPr>
        <p:blipFill>
          <a:blip r:embed="rId4"/>
          <a:stretch>
            <a:fillRect/>
          </a:stretch>
        </p:blipFill>
        <p:spPr>
          <a:xfrm>
            <a:off x="602371" y="1849349"/>
            <a:ext cx="4276256" cy="4798031"/>
          </a:xfrm>
          <a:prstGeom prst="rect">
            <a:avLst/>
          </a:prstGeom>
        </p:spPr>
      </p:pic>
      <p:pic>
        <p:nvPicPr>
          <p:cNvPr id="8" name="Picture 7">
            <a:extLst>
              <a:ext uri="{FF2B5EF4-FFF2-40B4-BE49-F238E27FC236}">
                <a16:creationId xmlns:a16="http://schemas.microsoft.com/office/drawing/2014/main" id="{F4123A5C-DA09-D641-9F58-318D69E55F58}"/>
              </a:ext>
            </a:extLst>
          </p:cNvPr>
          <p:cNvPicPr>
            <a:picLocks noChangeAspect="1"/>
          </p:cNvPicPr>
          <p:nvPr/>
        </p:nvPicPr>
        <p:blipFill>
          <a:blip r:embed="rId5"/>
          <a:stretch>
            <a:fillRect/>
          </a:stretch>
        </p:blipFill>
        <p:spPr>
          <a:xfrm>
            <a:off x="5763802" y="2034283"/>
            <a:ext cx="5178175" cy="4380900"/>
          </a:xfrm>
          <a:prstGeom prst="rect">
            <a:avLst/>
          </a:prstGeom>
        </p:spPr>
      </p:pic>
    </p:spTree>
    <p:extLst>
      <p:ext uri="{BB962C8B-B14F-4D97-AF65-F5344CB8AC3E}">
        <p14:creationId xmlns:p14="http://schemas.microsoft.com/office/powerpoint/2010/main" val="3160965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5913" y="815355"/>
            <a:ext cx="2033219" cy="595494"/>
          </a:xfrm>
        </p:spPr>
        <p:txBody>
          <a:bodyPr/>
          <a:lstStyle/>
          <a:p>
            <a:r>
              <a:rPr lang="en-US" dirty="0"/>
              <a:t>About us:</a:t>
            </a:r>
            <a:endParaRPr lang="en-GB" dirty="0"/>
          </a:p>
        </p:txBody>
      </p:sp>
      <p:sp>
        <p:nvSpPr>
          <p:cNvPr id="3" name="TextBox 2">
            <a:extLst>
              <a:ext uri="{FF2B5EF4-FFF2-40B4-BE49-F238E27FC236}">
                <a16:creationId xmlns:a16="http://schemas.microsoft.com/office/drawing/2014/main" id="{12C43644-05A2-F007-58C4-9398A19F05F2}"/>
              </a:ext>
            </a:extLst>
          </p:cNvPr>
          <p:cNvSpPr txBox="1"/>
          <p:nvPr/>
        </p:nvSpPr>
        <p:spPr>
          <a:xfrm>
            <a:off x="509047" y="2203964"/>
            <a:ext cx="11331019" cy="3908762"/>
          </a:xfrm>
          <a:prstGeom prst="rect">
            <a:avLst/>
          </a:prstGeom>
          <a:noFill/>
        </p:spPr>
        <p:txBody>
          <a:bodyPr wrap="square" rtlCol="0">
            <a:spAutoFit/>
          </a:bodyPr>
          <a:lstStyle/>
          <a:p>
            <a:pPr marL="228600" marR="0" algn="just">
              <a:lnSpc>
                <a:spcPts val="1165"/>
              </a:lnSpc>
              <a:spcBef>
                <a:spcPts val="0"/>
              </a:spcBef>
              <a:spcAft>
                <a:spcPts val="0"/>
              </a:spcAft>
            </a:pPr>
            <a:r>
              <a:rPr lang="en-US" sz="2000" dirty="0">
                <a:solidFill>
                  <a:srgbClr val="0070C0"/>
                </a:solidFill>
                <a:effectLst/>
                <a:latin typeface="Cambria" panose="02040503050406030204" pitchFamily="18" charset="0"/>
                <a:ea typeface="Cambria" panose="02040503050406030204" pitchFamily="18" charset="0"/>
                <a:cs typeface="Cambria" panose="02040503050406030204" pitchFamily="18" charset="0"/>
              </a:rPr>
              <a:t>Seba</a:t>
            </a:r>
            <a:r>
              <a:rPr lang="en-US" sz="2000" spc="-30" dirty="0">
                <a:solidFill>
                  <a:srgbClr val="0070C0"/>
                </a:solidFill>
                <a:effectLst/>
                <a:latin typeface="Cambria" panose="02040503050406030204" pitchFamily="18" charset="0"/>
                <a:ea typeface="Cambria" panose="02040503050406030204" pitchFamily="18" charset="0"/>
                <a:cs typeface="Cambria" panose="02040503050406030204" pitchFamily="18" charset="0"/>
              </a:rPr>
              <a:t> </a:t>
            </a:r>
            <a:r>
              <a:rPr lang="en-US" sz="2000" dirty="0">
                <a:solidFill>
                  <a:srgbClr val="0070C0"/>
                </a:solidFill>
                <a:effectLst/>
                <a:latin typeface="Cambria" panose="02040503050406030204" pitchFamily="18" charset="0"/>
                <a:ea typeface="Cambria" panose="02040503050406030204" pitchFamily="18" charset="0"/>
                <a:cs typeface="Cambria" panose="02040503050406030204" pitchFamily="18" charset="0"/>
              </a:rPr>
              <a:t>Drilling</a:t>
            </a:r>
            <a:r>
              <a:rPr lang="en-US" sz="2000" spc="-20" dirty="0">
                <a:solidFill>
                  <a:srgbClr val="0070C0"/>
                </a:solidFill>
                <a:effectLst/>
                <a:latin typeface="Cambria" panose="02040503050406030204" pitchFamily="18" charset="0"/>
                <a:ea typeface="Cambria" panose="02040503050406030204" pitchFamily="18" charset="0"/>
                <a:cs typeface="Cambria" panose="02040503050406030204" pitchFamily="18" charset="0"/>
              </a:rPr>
              <a:t> </a:t>
            </a:r>
            <a:r>
              <a:rPr lang="en-US" sz="2000" dirty="0">
                <a:solidFill>
                  <a:srgbClr val="0070C0"/>
                </a:solidFill>
                <a:effectLst/>
                <a:latin typeface="Cambria" panose="02040503050406030204" pitchFamily="18" charset="0"/>
                <a:ea typeface="Cambria" panose="02040503050406030204" pitchFamily="18" charset="0"/>
                <a:cs typeface="Cambria" panose="02040503050406030204" pitchFamily="18" charset="0"/>
              </a:rPr>
              <a:t>and</a:t>
            </a:r>
            <a:r>
              <a:rPr lang="en-US" sz="2000" spc="-40" dirty="0">
                <a:solidFill>
                  <a:srgbClr val="0070C0"/>
                </a:solidFill>
                <a:effectLst/>
                <a:latin typeface="Cambria" panose="02040503050406030204" pitchFamily="18" charset="0"/>
                <a:ea typeface="Cambria" panose="02040503050406030204" pitchFamily="18" charset="0"/>
                <a:cs typeface="Cambria" panose="02040503050406030204" pitchFamily="18" charset="0"/>
              </a:rPr>
              <a:t> </a:t>
            </a:r>
            <a:r>
              <a:rPr lang="en-US" sz="2000" dirty="0">
                <a:solidFill>
                  <a:srgbClr val="0070C0"/>
                </a:solidFill>
                <a:effectLst/>
                <a:latin typeface="Cambria" panose="02040503050406030204" pitchFamily="18" charset="0"/>
                <a:ea typeface="Cambria" panose="02040503050406030204" pitchFamily="18" charset="0"/>
                <a:cs typeface="Cambria" panose="02040503050406030204" pitchFamily="18" charset="0"/>
              </a:rPr>
              <a:t>Construction</a:t>
            </a:r>
            <a:r>
              <a:rPr lang="en-US" sz="2000" spc="-25" dirty="0">
                <a:solidFill>
                  <a:srgbClr val="0070C0"/>
                </a:solidFill>
                <a:effectLst/>
                <a:latin typeface="Cambria" panose="02040503050406030204" pitchFamily="18" charset="0"/>
                <a:ea typeface="Cambria" panose="02040503050406030204" pitchFamily="18" charset="0"/>
                <a:cs typeface="Cambria" panose="02040503050406030204" pitchFamily="18" charset="0"/>
              </a:rPr>
              <a:t> </a:t>
            </a:r>
            <a:r>
              <a:rPr lang="en-US" sz="2000" dirty="0">
                <a:solidFill>
                  <a:srgbClr val="0070C0"/>
                </a:solidFill>
                <a:effectLst/>
                <a:latin typeface="Cambria" panose="02040503050406030204" pitchFamily="18" charset="0"/>
                <a:ea typeface="Cambria" panose="02040503050406030204" pitchFamily="18" charset="0"/>
                <a:cs typeface="Cambria" panose="02040503050406030204" pitchFamily="18" charset="0"/>
              </a:rPr>
              <a:t>Ltd</a:t>
            </a:r>
            <a:r>
              <a:rPr lang="en-US" sz="2000" spc="-40" dirty="0">
                <a:solidFill>
                  <a:srgbClr val="0070C0"/>
                </a:solidFill>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is</a:t>
            </a:r>
            <a:r>
              <a:rPr lang="en-US" sz="2000" spc="-2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a</a:t>
            </a:r>
            <a:r>
              <a:rPr lang="en-US" sz="2000" spc="-2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local</a:t>
            </a:r>
            <a:r>
              <a:rPr lang="en-US" sz="2000" spc="-3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firm</a:t>
            </a:r>
            <a:r>
              <a:rPr lang="en-US" sz="2000" spc="-20"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which</a:t>
            </a:r>
            <a:r>
              <a:rPr lang="en-US" sz="2000" spc="-20"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was</a:t>
            </a:r>
            <a:r>
              <a:rPr lang="en-US" sz="2000" spc="-20"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established</a:t>
            </a:r>
            <a:r>
              <a:rPr lang="en-US" sz="2000" spc="-40"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in</a:t>
            </a:r>
            <a:r>
              <a:rPr lang="en-US" sz="2000" spc="-2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2008,</a:t>
            </a:r>
            <a:r>
              <a:rPr lang="en-US" sz="2000" spc="-2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in</a:t>
            </a:r>
            <a:r>
              <a:rPr lang="en-US" sz="2000" spc="-30"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2009</a:t>
            </a:r>
            <a:r>
              <a:rPr lang="en-US" sz="2000" spc="-30"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it</a:t>
            </a:r>
            <a:r>
              <a:rPr lang="en-US" sz="2000" spc="-30"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started</a:t>
            </a:r>
            <a:r>
              <a:rPr lang="en-US" sz="2000" spc="-30"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to</a:t>
            </a:r>
          </a:p>
          <a:p>
            <a:pPr marL="228600" marR="911225" algn="just">
              <a:lnSpc>
                <a:spcPct val="150000"/>
              </a:lnSpc>
              <a:spcBef>
                <a:spcPts val="640"/>
              </a:spcBef>
              <a:spcAft>
                <a:spcPts val="0"/>
              </a:spcAft>
            </a:pPr>
            <a:r>
              <a:rPr lang="en-US" sz="2000" dirty="0">
                <a:effectLst/>
                <a:latin typeface="Cambria" panose="02040503050406030204" pitchFamily="18" charset="0"/>
                <a:ea typeface="Cambria" panose="02040503050406030204" pitchFamily="18" charset="0"/>
                <a:cs typeface="Cambria" panose="02040503050406030204" pitchFamily="18" charset="0"/>
              </a:rPr>
              <a:t>provide consultancy and services in areas of Geophysical, Hydro geological and Geological surveys,</a:t>
            </a:r>
            <a:r>
              <a:rPr lang="en-US" sz="2000" spc="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Drilling and Construction of water wells, pump installation and servicing, design of small water</a:t>
            </a:r>
            <a:r>
              <a:rPr lang="en-US" sz="2000" spc="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supply schemes. Now our Company deals with groundwater exploration, irrigation, drilling for</a:t>
            </a:r>
            <a:r>
              <a:rPr lang="en-US" sz="2000" spc="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sample</a:t>
            </a:r>
            <a:r>
              <a:rPr lang="en-US" sz="2000" spc="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collecting,</a:t>
            </a:r>
            <a:r>
              <a:rPr lang="en-US" sz="2000" spc="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Diamond</a:t>
            </a:r>
            <a:r>
              <a:rPr lang="en-US" sz="2000" spc="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Drilling,</a:t>
            </a:r>
            <a:r>
              <a:rPr lang="en-US" sz="2000" spc="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blasting</a:t>
            </a:r>
            <a:r>
              <a:rPr lang="en-US" sz="2000" spc="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hole</a:t>
            </a:r>
            <a:r>
              <a:rPr lang="en-US" sz="2000" spc="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drilling. In 2012 it’s when our company registered in Civil and Building Contractor and Kick started our journey in construction works. Until 2024 we undertook Water project, Irrigation scheme projects, Building</a:t>
            </a:r>
            <a:r>
              <a:rPr lang="en-US" sz="2000" dirty="0">
                <a:latin typeface="Cambria" panose="02040503050406030204" pitchFamily="18" charset="0"/>
                <a:ea typeface="Cambria" panose="02040503050406030204" pitchFamily="18" charset="0"/>
                <a:cs typeface="Cambria" panose="02040503050406030204" pitchFamily="18" charset="0"/>
              </a:rPr>
              <a:t> construction, Dam construction and a number of Road construction Projects.</a:t>
            </a:r>
            <a:endParaRPr lang="en-US" sz="2000" dirty="0">
              <a:effectLst/>
              <a:latin typeface="Cambria" panose="02040503050406030204" pitchFamily="18" charset="0"/>
              <a:ea typeface="Cambria" panose="02040503050406030204" pitchFamily="18" charset="0"/>
              <a:cs typeface="Cambria" panose="02040503050406030204" pitchFamily="18" charset="0"/>
            </a:endParaRPr>
          </a:p>
          <a:p>
            <a:pPr marL="228600" marR="911225" algn="just">
              <a:spcBef>
                <a:spcPts val="640"/>
              </a:spcBef>
              <a:spcAft>
                <a:spcPts val="0"/>
              </a:spcAft>
            </a:pPr>
            <a:endParaRPr lang="en-US" dirty="0">
              <a:effectLst/>
              <a:latin typeface="Cambria" panose="02040503050406030204" pitchFamily="18" charset="0"/>
              <a:ea typeface="Cambria" panose="02040503050406030204" pitchFamily="18" charset="0"/>
              <a:cs typeface="Cambria" panose="02040503050406030204" pitchFamily="18" charset="0"/>
            </a:endParaRPr>
          </a:p>
        </p:txBody>
      </p:sp>
      <p:pic>
        <p:nvPicPr>
          <p:cNvPr id="4" name="Picture 8">
            <a:extLst>
              <a:ext uri="{FF2B5EF4-FFF2-40B4-BE49-F238E27FC236}">
                <a16:creationId xmlns:a16="http://schemas.microsoft.com/office/drawing/2014/main" id="{242F4B03-71B9-0FB8-5635-31A1CBE63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230" y="653143"/>
            <a:ext cx="3404969" cy="10994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5C0DC5-51BE-2AB6-312C-382DA89A3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a:extLst>
              <a:ext uri="{FF2B5EF4-FFF2-40B4-BE49-F238E27FC236}">
                <a16:creationId xmlns:a16="http://schemas.microsoft.com/office/drawing/2014/main" id="{E66C5709-2ACD-9179-B88D-A1CBB21AE022}"/>
              </a:ext>
            </a:extLst>
          </p:cNvPr>
          <p:cNvSpPr txBox="1"/>
          <p:nvPr/>
        </p:nvSpPr>
        <p:spPr>
          <a:xfrm>
            <a:off x="3652853" y="2702618"/>
            <a:ext cx="6096000" cy="461665"/>
          </a:xfrm>
          <a:prstGeom prst="rect">
            <a:avLst/>
          </a:prstGeom>
          <a:noFill/>
        </p:spPr>
        <p:txBody>
          <a:bodyPr wrap="square">
            <a:spAutoFit/>
          </a:bodyPr>
          <a:lstStyle/>
          <a:p>
            <a:r>
              <a:rPr lang="en-US" sz="2400" dirty="0">
                <a:solidFill>
                  <a:schemeClr val="bg1"/>
                </a:solidFill>
                <a:latin typeface="Cambria" panose="02040503050406030204" pitchFamily="18" charset="0"/>
                <a:ea typeface="Cambria" panose="02040503050406030204" pitchFamily="18" charset="0"/>
              </a:rPr>
              <a:t>Well Testing constant pumping test</a:t>
            </a:r>
          </a:p>
        </p:txBody>
      </p:sp>
      <p:sp>
        <p:nvSpPr>
          <p:cNvPr id="3" name="Title 1">
            <a:extLst>
              <a:ext uri="{FF2B5EF4-FFF2-40B4-BE49-F238E27FC236}">
                <a16:creationId xmlns:a16="http://schemas.microsoft.com/office/drawing/2014/main" id="{0B67BA4C-D86A-2F03-EACE-94A486370AE9}"/>
              </a:ext>
            </a:extLst>
          </p:cNvPr>
          <p:cNvSpPr>
            <a:spLocks noGrp="1"/>
          </p:cNvSpPr>
          <p:nvPr>
            <p:ph type="title"/>
          </p:nvPr>
        </p:nvSpPr>
        <p:spPr>
          <a:xfrm>
            <a:off x="3324546" y="570608"/>
            <a:ext cx="10515600" cy="1051783"/>
          </a:xfrm>
        </p:spPr>
        <p:txBody>
          <a:bodyPr>
            <a:normAutofit/>
          </a:bodyPr>
          <a:lstStyle/>
          <a:p>
            <a:r>
              <a:rPr lang="en-US" sz="2000" dirty="0">
                <a:latin typeface="Impact" panose="020B0806030902050204" pitchFamily="34" charset="0"/>
              </a:rPr>
              <a:t>SOME OF FEW DRILLING PROJECTS DONE</a:t>
            </a:r>
            <a:endParaRPr lang="en-US" sz="2000" dirty="0"/>
          </a:p>
        </p:txBody>
      </p:sp>
      <p:pic>
        <p:nvPicPr>
          <p:cNvPr id="4" name="Picture 3">
            <a:extLst>
              <a:ext uri="{FF2B5EF4-FFF2-40B4-BE49-F238E27FC236}">
                <a16:creationId xmlns:a16="http://schemas.microsoft.com/office/drawing/2014/main" id="{8F25540D-AE74-069C-E7A3-CE30CEEBA8A9}"/>
              </a:ext>
            </a:extLst>
          </p:cNvPr>
          <p:cNvPicPr>
            <a:picLocks noChangeAspect="1"/>
          </p:cNvPicPr>
          <p:nvPr/>
        </p:nvPicPr>
        <p:blipFill>
          <a:blip r:embed="rId4"/>
          <a:stretch>
            <a:fillRect/>
          </a:stretch>
        </p:blipFill>
        <p:spPr>
          <a:xfrm>
            <a:off x="591371" y="1767157"/>
            <a:ext cx="3590211" cy="4818580"/>
          </a:xfrm>
          <a:prstGeom prst="rect">
            <a:avLst/>
          </a:prstGeom>
        </p:spPr>
      </p:pic>
      <p:pic>
        <p:nvPicPr>
          <p:cNvPr id="5" name="Picture 4">
            <a:extLst>
              <a:ext uri="{FF2B5EF4-FFF2-40B4-BE49-F238E27FC236}">
                <a16:creationId xmlns:a16="http://schemas.microsoft.com/office/drawing/2014/main" id="{B0E00791-9ED3-3D20-E6BA-0CBCD25F93ED}"/>
              </a:ext>
            </a:extLst>
          </p:cNvPr>
          <p:cNvPicPr>
            <a:picLocks noChangeAspect="1"/>
          </p:cNvPicPr>
          <p:nvPr/>
        </p:nvPicPr>
        <p:blipFill>
          <a:blip r:embed="rId5"/>
          <a:stretch>
            <a:fillRect/>
          </a:stretch>
        </p:blipFill>
        <p:spPr>
          <a:xfrm>
            <a:off x="4365108" y="2075379"/>
            <a:ext cx="3535719" cy="4500081"/>
          </a:xfrm>
          <a:prstGeom prst="rect">
            <a:avLst/>
          </a:prstGeom>
        </p:spPr>
      </p:pic>
      <p:pic>
        <p:nvPicPr>
          <p:cNvPr id="7" name="Picture 6">
            <a:extLst>
              <a:ext uri="{FF2B5EF4-FFF2-40B4-BE49-F238E27FC236}">
                <a16:creationId xmlns:a16="http://schemas.microsoft.com/office/drawing/2014/main" id="{E363D437-B23E-FE0A-1127-5FFF7F587F9A}"/>
              </a:ext>
            </a:extLst>
          </p:cNvPr>
          <p:cNvPicPr>
            <a:picLocks noChangeAspect="1"/>
          </p:cNvPicPr>
          <p:nvPr/>
        </p:nvPicPr>
        <p:blipFill>
          <a:blip r:embed="rId6"/>
          <a:stretch>
            <a:fillRect/>
          </a:stretch>
        </p:blipFill>
        <p:spPr>
          <a:xfrm>
            <a:off x="7962471" y="2085654"/>
            <a:ext cx="3462392" cy="4541178"/>
          </a:xfrm>
          <a:prstGeom prst="rect">
            <a:avLst/>
          </a:prstGeom>
        </p:spPr>
      </p:pic>
    </p:spTree>
    <p:extLst>
      <p:ext uri="{BB962C8B-B14F-4D97-AF65-F5344CB8AC3E}">
        <p14:creationId xmlns:p14="http://schemas.microsoft.com/office/powerpoint/2010/main" val="35090282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5C0DC5-51BE-2AB6-312C-382DA89A3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a:extLst>
              <a:ext uri="{FF2B5EF4-FFF2-40B4-BE49-F238E27FC236}">
                <a16:creationId xmlns:a16="http://schemas.microsoft.com/office/drawing/2014/main" id="{E66C5709-2ACD-9179-B88D-A1CBB21AE022}"/>
              </a:ext>
            </a:extLst>
          </p:cNvPr>
          <p:cNvSpPr txBox="1"/>
          <p:nvPr/>
        </p:nvSpPr>
        <p:spPr>
          <a:xfrm>
            <a:off x="3652853" y="2702618"/>
            <a:ext cx="6096000" cy="461665"/>
          </a:xfrm>
          <a:prstGeom prst="rect">
            <a:avLst/>
          </a:prstGeom>
          <a:noFill/>
        </p:spPr>
        <p:txBody>
          <a:bodyPr wrap="square">
            <a:spAutoFit/>
          </a:bodyPr>
          <a:lstStyle/>
          <a:p>
            <a:r>
              <a:rPr lang="en-US" sz="2400" dirty="0">
                <a:solidFill>
                  <a:schemeClr val="bg1"/>
                </a:solidFill>
                <a:latin typeface="Cambria" panose="02040503050406030204" pitchFamily="18" charset="0"/>
                <a:ea typeface="Cambria" panose="02040503050406030204" pitchFamily="18" charset="0"/>
              </a:rPr>
              <a:t>Well Testing constant pumping test</a:t>
            </a:r>
          </a:p>
        </p:txBody>
      </p:sp>
      <p:sp>
        <p:nvSpPr>
          <p:cNvPr id="3" name="Title 1">
            <a:extLst>
              <a:ext uri="{FF2B5EF4-FFF2-40B4-BE49-F238E27FC236}">
                <a16:creationId xmlns:a16="http://schemas.microsoft.com/office/drawing/2014/main" id="{0B67BA4C-D86A-2F03-EACE-94A486370AE9}"/>
              </a:ext>
            </a:extLst>
          </p:cNvPr>
          <p:cNvSpPr>
            <a:spLocks noGrp="1"/>
          </p:cNvSpPr>
          <p:nvPr>
            <p:ph type="title"/>
          </p:nvPr>
        </p:nvSpPr>
        <p:spPr>
          <a:xfrm>
            <a:off x="3324546" y="570608"/>
            <a:ext cx="10515600" cy="1051783"/>
          </a:xfrm>
        </p:spPr>
        <p:txBody>
          <a:bodyPr>
            <a:normAutofit/>
          </a:bodyPr>
          <a:lstStyle/>
          <a:p>
            <a:r>
              <a:rPr lang="en-US" sz="2000" dirty="0">
                <a:latin typeface="Impact" panose="020B0806030902050204" pitchFamily="34" charset="0"/>
              </a:rPr>
              <a:t>SOME OF FEW DRILLING PROJECTS DONE</a:t>
            </a:r>
            <a:endParaRPr lang="en-US" sz="2000" dirty="0"/>
          </a:p>
        </p:txBody>
      </p:sp>
      <p:pic>
        <p:nvPicPr>
          <p:cNvPr id="4" name="Picture 3">
            <a:extLst>
              <a:ext uri="{FF2B5EF4-FFF2-40B4-BE49-F238E27FC236}">
                <a16:creationId xmlns:a16="http://schemas.microsoft.com/office/drawing/2014/main" id="{07C65BBB-D7B5-006B-654A-2C4BEC7FC0CD}"/>
              </a:ext>
            </a:extLst>
          </p:cNvPr>
          <p:cNvPicPr>
            <a:picLocks noChangeAspect="1"/>
          </p:cNvPicPr>
          <p:nvPr/>
        </p:nvPicPr>
        <p:blipFill>
          <a:blip r:embed="rId4"/>
          <a:stretch>
            <a:fillRect/>
          </a:stretch>
        </p:blipFill>
        <p:spPr>
          <a:xfrm>
            <a:off x="668024" y="1941815"/>
            <a:ext cx="3534106" cy="4602822"/>
          </a:xfrm>
          <a:prstGeom prst="rect">
            <a:avLst/>
          </a:prstGeom>
        </p:spPr>
      </p:pic>
      <p:pic>
        <p:nvPicPr>
          <p:cNvPr id="5" name="Picture 4">
            <a:extLst>
              <a:ext uri="{FF2B5EF4-FFF2-40B4-BE49-F238E27FC236}">
                <a16:creationId xmlns:a16="http://schemas.microsoft.com/office/drawing/2014/main" id="{42988984-9860-4136-E150-9DF48435993D}"/>
              </a:ext>
            </a:extLst>
          </p:cNvPr>
          <p:cNvPicPr>
            <a:picLocks noChangeAspect="1"/>
          </p:cNvPicPr>
          <p:nvPr/>
        </p:nvPicPr>
        <p:blipFill>
          <a:blip r:embed="rId5"/>
          <a:stretch>
            <a:fillRect/>
          </a:stretch>
        </p:blipFill>
        <p:spPr>
          <a:xfrm>
            <a:off x="4438435" y="1972638"/>
            <a:ext cx="3549621" cy="4633646"/>
          </a:xfrm>
          <a:prstGeom prst="rect">
            <a:avLst/>
          </a:prstGeom>
        </p:spPr>
      </p:pic>
      <p:pic>
        <p:nvPicPr>
          <p:cNvPr id="7" name="Picture 6">
            <a:extLst>
              <a:ext uri="{FF2B5EF4-FFF2-40B4-BE49-F238E27FC236}">
                <a16:creationId xmlns:a16="http://schemas.microsoft.com/office/drawing/2014/main" id="{3DD0329D-C4F6-AF75-5B6D-0420A95A116A}"/>
              </a:ext>
            </a:extLst>
          </p:cNvPr>
          <p:cNvPicPr>
            <a:picLocks noChangeAspect="1"/>
          </p:cNvPicPr>
          <p:nvPr/>
        </p:nvPicPr>
        <p:blipFill>
          <a:blip r:embed="rId6"/>
          <a:stretch>
            <a:fillRect/>
          </a:stretch>
        </p:blipFill>
        <p:spPr>
          <a:xfrm>
            <a:off x="8013842" y="1839074"/>
            <a:ext cx="3996647" cy="5106256"/>
          </a:xfrm>
          <a:prstGeom prst="rect">
            <a:avLst/>
          </a:prstGeom>
        </p:spPr>
      </p:pic>
    </p:spTree>
    <p:extLst>
      <p:ext uri="{BB962C8B-B14F-4D97-AF65-F5344CB8AC3E}">
        <p14:creationId xmlns:p14="http://schemas.microsoft.com/office/powerpoint/2010/main" val="3219118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5C0DC5-51BE-2AB6-312C-382DA89A3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a:extLst>
              <a:ext uri="{FF2B5EF4-FFF2-40B4-BE49-F238E27FC236}">
                <a16:creationId xmlns:a16="http://schemas.microsoft.com/office/drawing/2014/main" id="{E66C5709-2ACD-9179-B88D-A1CBB21AE022}"/>
              </a:ext>
            </a:extLst>
          </p:cNvPr>
          <p:cNvSpPr txBox="1"/>
          <p:nvPr/>
        </p:nvSpPr>
        <p:spPr>
          <a:xfrm>
            <a:off x="3652853" y="2702618"/>
            <a:ext cx="6096000" cy="461665"/>
          </a:xfrm>
          <a:prstGeom prst="rect">
            <a:avLst/>
          </a:prstGeom>
          <a:noFill/>
        </p:spPr>
        <p:txBody>
          <a:bodyPr wrap="square">
            <a:spAutoFit/>
          </a:bodyPr>
          <a:lstStyle/>
          <a:p>
            <a:r>
              <a:rPr lang="en-US" sz="2400" dirty="0">
                <a:solidFill>
                  <a:schemeClr val="bg1"/>
                </a:solidFill>
                <a:latin typeface="Cambria" panose="02040503050406030204" pitchFamily="18" charset="0"/>
                <a:ea typeface="Cambria" panose="02040503050406030204" pitchFamily="18" charset="0"/>
              </a:rPr>
              <a:t>Well Testing constant pumping test</a:t>
            </a:r>
          </a:p>
        </p:txBody>
      </p:sp>
      <p:sp>
        <p:nvSpPr>
          <p:cNvPr id="3" name="Title 1">
            <a:extLst>
              <a:ext uri="{FF2B5EF4-FFF2-40B4-BE49-F238E27FC236}">
                <a16:creationId xmlns:a16="http://schemas.microsoft.com/office/drawing/2014/main" id="{0B67BA4C-D86A-2F03-EACE-94A486370AE9}"/>
              </a:ext>
            </a:extLst>
          </p:cNvPr>
          <p:cNvSpPr>
            <a:spLocks noGrp="1"/>
          </p:cNvSpPr>
          <p:nvPr>
            <p:ph type="title"/>
          </p:nvPr>
        </p:nvSpPr>
        <p:spPr>
          <a:xfrm>
            <a:off x="3324546" y="570608"/>
            <a:ext cx="10515600" cy="1051783"/>
          </a:xfrm>
        </p:spPr>
        <p:txBody>
          <a:bodyPr>
            <a:normAutofit/>
          </a:bodyPr>
          <a:lstStyle/>
          <a:p>
            <a:r>
              <a:rPr lang="en-US" sz="2000" dirty="0">
                <a:latin typeface="Impact" panose="020B0806030902050204" pitchFamily="34" charset="0"/>
              </a:rPr>
              <a:t>DRILLING EQUIPMENTS OWNED</a:t>
            </a:r>
            <a:endParaRPr lang="en-US" sz="2000" dirty="0"/>
          </a:p>
        </p:txBody>
      </p:sp>
      <p:pic>
        <p:nvPicPr>
          <p:cNvPr id="8" name="Picture 2">
            <a:extLst>
              <a:ext uri="{FF2B5EF4-FFF2-40B4-BE49-F238E27FC236}">
                <a16:creationId xmlns:a16="http://schemas.microsoft.com/office/drawing/2014/main" id="{4E4FA7EE-159D-0EBF-9CE8-2780A58999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128" y="1900810"/>
            <a:ext cx="4261405" cy="195002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3">
            <a:extLst>
              <a:ext uri="{FF2B5EF4-FFF2-40B4-BE49-F238E27FC236}">
                <a16:creationId xmlns:a16="http://schemas.microsoft.com/office/drawing/2014/main" id="{D41850EE-4DEF-82C7-4C25-B091E00949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128" y="4218768"/>
            <a:ext cx="4286410" cy="231373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TextBox 9">
            <a:extLst>
              <a:ext uri="{FF2B5EF4-FFF2-40B4-BE49-F238E27FC236}">
                <a16:creationId xmlns:a16="http://schemas.microsoft.com/office/drawing/2014/main" id="{40032255-A0C4-76D7-CB3D-7A4F5A8197CD}"/>
              </a:ext>
            </a:extLst>
          </p:cNvPr>
          <p:cNvSpPr txBox="1"/>
          <p:nvPr/>
        </p:nvSpPr>
        <p:spPr>
          <a:xfrm>
            <a:off x="4943902" y="2590829"/>
            <a:ext cx="4896134" cy="734368"/>
          </a:xfrm>
          <a:prstGeom prst="rect">
            <a:avLst/>
          </a:prstGeom>
          <a:noFill/>
        </p:spPr>
        <p:txBody>
          <a:bodyPr wrap="square">
            <a:spAutoFit/>
          </a:bodyPr>
          <a:lstStyle/>
          <a:p>
            <a:pPr marL="0" marR="0" indent="63500">
              <a:lnSpc>
                <a:spcPct val="107000"/>
              </a:lnSpc>
              <a:spcBef>
                <a:spcPts val="0"/>
              </a:spcBef>
              <a:spcAft>
                <a:spcPts val="0"/>
              </a:spcAft>
            </a:pPr>
            <a:r>
              <a:rPr lang="en-US" sz="2000" i="1" dirty="0">
                <a:solidFill>
                  <a:srgbClr val="4471C4"/>
                </a:solidFill>
                <a:latin typeface="Calibri" panose="020F0502020204030204" charset="0"/>
                <a:ea typeface="Cambria" panose="02040503050406030204" pitchFamily="18" charset="0"/>
                <a:cs typeface="Cambria" panose="02040503050406030204" pitchFamily="18" charset="0"/>
              </a:rPr>
              <a:t>D</a:t>
            </a:r>
            <a:r>
              <a:rPr lang="en-US" sz="2000" i="1" dirty="0">
                <a:solidFill>
                  <a:srgbClr val="4471C4"/>
                </a:solidFill>
                <a:effectLst/>
                <a:latin typeface="Calibri" panose="020F0502020204030204" charset="0"/>
                <a:ea typeface="Cambria" panose="02040503050406030204" pitchFamily="18" charset="0"/>
                <a:cs typeface="Cambria" panose="02040503050406030204" pitchFamily="18" charset="0"/>
              </a:rPr>
              <a:t>rilling Rig  350mtrs maximum drilling depth</a:t>
            </a:r>
          </a:p>
          <a:p>
            <a:pPr marL="0" marR="0" indent="63500">
              <a:lnSpc>
                <a:spcPct val="107000"/>
              </a:lnSpc>
              <a:spcBef>
                <a:spcPts val="0"/>
              </a:spcBef>
              <a:spcAft>
                <a:spcPts val="0"/>
              </a:spcAft>
            </a:pPr>
            <a:r>
              <a:rPr lang="en-US" sz="2000" i="1" dirty="0">
                <a:solidFill>
                  <a:srgbClr val="4471C4"/>
                </a:solidFill>
                <a:effectLst/>
                <a:latin typeface="Calibri" panose="020F0502020204030204" charset="0"/>
                <a:ea typeface="Cambria" panose="02040503050406030204" pitchFamily="18" charset="0"/>
                <a:cs typeface="Cambria" panose="02040503050406030204" pitchFamily="18" charset="0"/>
              </a:rPr>
              <a:t>Drilling Method DTH </a:t>
            </a:r>
            <a:r>
              <a:rPr lang="en-US" sz="2000" i="1" dirty="0">
                <a:solidFill>
                  <a:srgbClr val="4471C4"/>
                </a:solidFill>
                <a:latin typeface="Calibri" panose="020F0502020204030204" charset="0"/>
                <a:ea typeface="Cambria" panose="02040503050406030204" pitchFamily="18" charset="0"/>
                <a:cs typeface="Cambria" panose="02040503050406030204" pitchFamily="18" charset="0"/>
              </a:rPr>
              <a:t>(Down to the hole)</a:t>
            </a:r>
            <a:endParaRPr lang="en-US" sz="2000" dirty="0">
              <a:effectLst/>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E22ACBFF-3E76-8BB5-19DF-3381A52D972D}"/>
              </a:ext>
            </a:extLst>
          </p:cNvPr>
          <p:cNvSpPr txBox="1"/>
          <p:nvPr/>
        </p:nvSpPr>
        <p:spPr>
          <a:xfrm>
            <a:off x="4943902" y="4843792"/>
            <a:ext cx="5046259" cy="1063689"/>
          </a:xfrm>
          <a:prstGeom prst="rect">
            <a:avLst/>
          </a:prstGeom>
          <a:noFill/>
        </p:spPr>
        <p:txBody>
          <a:bodyPr wrap="square">
            <a:spAutoFit/>
          </a:bodyPr>
          <a:lstStyle/>
          <a:p>
            <a:pPr marL="0" marR="0" indent="63500">
              <a:lnSpc>
                <a:spcPct val="107000"/>
              </a:lnSpc>
              <a:spcBef>
                <a:spcPts val="0"/>
              </a:spcBef>
              <a:spcAft>
                <a:spcPts val="0"/>
              </a:spcAft>
            </a:pPr>
            <a:r>
              <a:rPr lang="en-US" sz="2000" i="1" dirty="0">
                <a:solidFill>
                  <a:srgbClr val="4471C4"/>
                </a:solidFill>
                <a:latin typeface="Calibri" panose="020F0502020204030204" charset="0"/>
                <a:ea typeface="Cambria" panose="02040503050406030204" pitchFamily="18" charset="0"/>
                <a:cs typeface="Cambria" panose="02040503050406030204" pitchFamily="18" charset="0"/>
              </a:rPr>
              <a:t>Reverse Circulation Drilling Rig(RC) 450mtrs maximum(multipurpose RC &amp; Diamond drilling</a:t>
            </a:r>
            <a:endParaRPr lang="en-US" sz="2000" i="1" dirty="0">
              <a:solidFill>
                <a:srgbClr val="4471C4"/>
              </a:solidFill>
              <a:effectLst/>
              <a:latin typeface="Calibri" panose="020F0502020204030204" charset="0"/>
              <a:ea typeface="Cambria" panose="02040503050406030204" pitchFamily="18" charset="0"/>
              <a:cs typeface="Cambria" panose="02040503050406030204" pitchFamily="18" charset="0"/>
            </a:endParaRPr>
          </a:p>
          <a:p>
            <a:pPr marL="0" marR="0" indent="63500">
              <a:lnSpc>
                <a:spcPct val="107000"/>
              </a:lnSpc>
              <a:spcBef>
                <a:spcPts val="0"/>
              </a:spcBef>
              <a:spcAft>
                <a:spcPts val="0"/>
              </a:spcAft>
            </a:pPr>
            <a:r>
              <a:rPr lang="en-US" sz="2000" i="1" dirty="0">
                <a:solidFill>
                  <a:srgbClr val="4471C4"/>
                </a:solidFill>
                <a:effectLst/>
                <a:latin typeface="Calibri" panose="020F0502020204030204" charset="0"/>
                <a:ea typeface="Cambria" panose="02040503050406030204" pitchFamily="18" charset="0"/>
                <a:cs typeface="Cambria" panose="02040503050406030204" pitchFamily="18" charset="0"/>
              </a:rPr>
              <a:t>Drilling Method DTH</a:t>
            </a:r>
            <a:r>
              <a:rPr lang="en-US" sz="2000" i="1" dirty="0">
                <a:solidFill>
                  <a:srgbClr val="4471C4"/>
                </a:solidFill>
                <a:latin typeface="Calibri" panose="020F0502020204030204" charset="0"/>
                <a:ea typeface="Cambria" panose="02040503050406030204" pitchFamily="18" charset="0"/>
                <a:cs typeface="Cambria" panose="02040503050406030204" pitchFamily="18" charset="0"/>
              </a:rPr>
              <a:t>(Down to the hole)</a:t>
            </a:r>
            <a:endParaRPr lang="en-US" sz="2000" dirty="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951446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0E619-9985-5793-F7A6-84466C24EA3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8F080CC-9BBD-2943-82D2-E038FE7BB7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a:extLst>
              <a:ext uri="{FF2B5EF4-FFF2-40B4-BE49-F238E27FC236}">
                <a16:creationId xmlns:a16="http://schemas.microsoft.com/office/drawing/2014/main" id="{478CEFE4-B30B-481B-CEBD-800815B2728C}"/>
              </a:ext>
            </a:extLst>
          </p:cNvPr>
          <p:cNvSpPr txBox="1"/>
          <p:nvPr/>
        </p:nvSpPr>
        <p:spPr>
          <a:xfrm>
            <a:off x="3652853" y="2702618"/>
            <a:ext cx="6096000" cy="461665"/>
          </a:xfrm>
          <a:prstGeom prst="rect">
            <a:avLst/>
          </a:prstGeom>
          <a:noFill/>
        </p:spPr>
        <p:txBody>
          <a:bodyPr wrap="square">
            <a:spAutoFit/>
          </a:bodyPr>
          <a:lstStyle/>
          <a:p>
            <a:r>
              <a:rPr lang="en-US" sz="2400" dirty="0">
                <a:solidFill>
                  <a:schemeClr val="bg1"/>
                </a:solidFill>
                <a:latin typeface="Cambria" panose="02040503050406030204" pitchFamily="18" charset="0"/>
                <a:ea typeface="Cambria" panose="02040503050406030204" pitchFamily="18" charset="0"/>
              </a:rPr>
              <a:t>Well Testing constant pumping test</a:t>
            </a:r>
          </a:p>
        </p:txBody>
      </p:sp>
      <p:sp>
        <p:nvSpPr>
          <p:cNvPr id="3" name="Title 1">
            <a:extLst>
              <a:ext uri="{FF2B5EF4-FFF2-40B4-BE49-F238E27FC236}">
                <a16:creationId xmlns:a16="http://schemas.microsoft.com/office/drawing/2014/main" id="{B6710DFB-328E-DDC4-0306-C6095A674750}"/>
              </a:ext>
            </a:extLst>
          </p:cNvPr>
          <p:cNvSpPr>
            <a:spLocks noGrp="1"/>
          </p:cNvSpPr>
          <p:nvPr>
            <p:ph type="title"/>
          </p:nvPr>
        </p:nvSpPr>
        <p:spPr>
          <a:xfrm>
            <a:off x="3324546" y="570608"/>
            <a:ext cx="10515600" cy="1051783"/>
          </a:xfrm>
        </p:spPr>
        <p:txBody>
          <a:bodyPr>
            <a:normAutofit/>
          </a:bodyPr>
          <a:lstStyle/>
          <a:p>
            <a:r>
              <a:rPr lang="en-US" sz="2000" dirty="0">
                <a:latin typeface="Impact" panose="020B0806030902050204" pitchFamily="34" charset="0"/>
              </a:rPr>
              <a:t>DRILLING EQUIPMENTS OWNED</a:t>
            </a:r>
            <a:endParaRPr lang="en-US" sz="2000" dirty="0"/>
          </a:p>
        </p:txBody>
      </p:sp>
      <p:sp>
        <p:nvSpPr>
          <p:cNvPr id="10" name="TextBox 9">
            <a:extLst>
              <a:ext uri="{FF2B5EF4-FFF2-40B4-BE49-F238E27FC236}">
                <a16:creationId xmlns:a16="http://schemas.microsoft.com/office/drawing/2014/main" id="{3D8DDA74-EE51-01DB-F1BE-C0790145F22C}"/>
              </a:ext>
            </a:extLst>
          </p:cNvPr>
          <p:cNvSpPr txBox="1"/>
          <p:nvPr/>
        </p:nvSpPr>
        <p:spPr>
          <a:xfrm>
            <a:off x="4943902" y="2590829"/>
            <a:ext cx="5929746" cy="1063689"/>
          </a:xfrm>
          <a:prstGeom prst="rect">
            <a:avLst/>
          </a:prstGeom>
          <a:noFill/>
        </p:spPr>
        <p:txBody>
          <a:bodyPr wrap="square">
            <a:spAutoFit/>
          </a:bodyPr>
          <a:lstStyle/>
          <a:p>
            <a:pPr indent="63500">
              <a:lnSpc>
                <a:spcPct val="107000"/>
              </a:lnSpc>
            </a:pPr>
            <a:r>
              <a:rPr lang="en-US" sz="2000" i="1" dirty="0">
                <a:solidFill>
                  <a:srgbClr val="4471C4"/>
                </a:solidFill>
                <a:latin typeface="Calibri" panose="020F0502020204030204" charset="0"/>
                <a:ea typeface="Cambria" panose="02040503050406030204" pitchFamily="18" charset="0"/>
                <a:cs typeface="Cambria" panose="02040503050406030204" pitchFamily="18" charset="0"/>
              </a:rPr>
              <a:t>Reverse Circulation Drilling Rig(RC) 200mtrs maximum(multipurpose RC &amp; Diamond drilling</a:t>
            </a:r>
          </a:p>
          <a:p>
            <a:pPr indent="63500">
              <a:lnSpc>
                <a:spcPct val="107000"/>
              </a:lnSpc>
            </a:pPr>
            <a:r>
              <a:rPr lang="en-US" sz="2000" i="1" dirty="0">
                <a:solidFill>
                  <a:srgbClr val="4471C4"/>
                </a:solidFill>
                <a:latin typeface="Calibri" panose="020F0502020204030204" charset="0"/>
                <a:ea typeface="Cambria" panose="02040503050406030204" pitchFamily="18" charset="0"/>
                <a:cs typeface="Cambria" panose="02040503050406030204" pitchFamily="18" charset="0"/>
              </a:rPr>
              <a:t>Drilling Method DTH(Down to the hole)</a:t>
            </a:r>
            <a:endParaRPr lang="en-US" sz="2000" dirty="0">
              <a:latin typeface="Cambria" panose="02040503050406030204" pitchFamily="18" charset="0"/>
              <a:ea typeface="Cambria" panose="02040503050406030204" pitchFamily="18" charset="0"/>
              <a:cs typeface="Cambria" panose="02040503050406030204" pitchFamily="18" charset="0"/>
            </a:endParaRPr>
          </a:p>
        </p:txBody>
      </p:sp>
      <p:sp>
        <p:nvSpPr>
          <p:cNvPr id="11" name="TextBox 10">
            <a:extLst>
              <a:ext uri="{FF2B5EF4-FFF2-40B4-BE49-F238E27FC236}">
                <a16:creationId xmlns:a16="http://schemas.microsoft.com/office/drawing/2014/main" id="{C12BFB83-7EF2-38B4-34F0-2C4A5EF849A6}"/>
              </a:ext>
            </a:extLst>
          </p:cNvPr>
          <p:cNvSpPr txBox="1"/>
          <p:nvPr/>
        </p:nvSpPr>
        <p:spPr>
          <a:xfrm>
            <a:off x="4943902" y="4843792"/>
            <a:ext cx="5046259" cy="407035"/>
          </a:xfrm>
          <a:prstGeom prst="rect">
            <a:avLst/>
          </a:prstGeom>
          <a:noFill/>
        </p:spPr>
        <p:txBody>
          <a:bodyPr wrap="square">
            <a:spAutoFit/>
          </a:bodyPr>
          <a:lstStyle/>
          <a:p>
            <a:pPr marL="0" marR="0" indent="63500">
              <a:lnSpc>
                <a:spcPct val="107000"/>
              </a:lnSpc>
              <a:spcBef>
                <a:spcPts val="0"/>
              </a:spcBef>
              <a:spcAft>
                <a:spcPts val="0"/>
              </a:spcAft>
            </a:pPr>
            <a:r>
              <a:rPr lang="en-US" sz="2000" i="1" dirty="0">
                <a:solidFill>
                  <a:srgbClr val="4471C4"/>
                </a:solidFill>
                <a:latin typeface="Calibri" panose="020F0502020204030204" charset="0"/>
                <a:ea typeface="Cambria" panose="02040503050406030204" pitchFamily="18" charset="0"/>
                <a:cs typeface="Cambria" panose="02040503050406030204" pitchFamily="18" charset="0"/>
              </a:rPr>
              <a:t>Diamond Drilling Rig(DD) 800mtrs maximum</a:t>
            </a:r>
          </a:p>
        </p:txBody>
      </p:sp>
      <p:pic>
        <p:nvPicPr>
          <p:cNvPr id="1026" name="Picture 2">
            <a:extLst>
              <a:ext uri="{FF2B5EF4-FFF2-40B4-BE49-F238E27FC236}">
                <a16:creationId xmlns:a16="http://schemas.microsoft.com/office/drawing/2014/main" id="{13D04367-F838-D346-ABB2-E9368CA11D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005" t="21835" r="17879" b="31537"/>
          <a:stretch>
            <a:fillRect/>
          </a:stretch>
        </p:blipFill>
        <p:spPr bwMode="auto">
          <a:xfrm>
            <a:off x="524127" y="1926748"/>
            <a:ext cx="4286410" cy="21618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027" name="Picture 3">
            <a:extLst>
              <a:ext uri="{FF2B5EF4-FFF2-40B4-BE49-F238E27FC236}">
                <a16:creationId xmlns:a16="http://schemas.microsoft.com/office/drawing/2014/main" id="{EF7C4606-4644-46D2-00DD-D02FE2F0DA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000" t="10124" b="8717"/>
          <a:stretch>
            <a:fillRect/>
          </a:stretch>
        </p:blipFill>
        <p:spPr bwMode="auto">
          <a:xfrm>
            <a:off x="524126" y="4200346"/>
            <a:ext cx="4202109" cy="255299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78212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5C0DC5-51BE-2AB6-312C-382DA89A3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a:extLst>
              <a:ext uri="{FF2B5EF4-FFF2-40B4-BE49-F238E27FC236}">
                <a16:creationId xmlns:a16="http://schemas.microsoft.com/office/drawing/2014/main" id="{E66C5709-2ACD-9179-B88D-A1CBB21AE022}"/>
              </a:ext>
            </a:extLst>
          </p:cNvPr>
          <p:cNvSpPr txBox="1"/>
          <p:nvPr/>
        </p:nvSpPr>
        <p:spPr>
          <a:xfrm>
            <a:off x="3652853" y="2702618"/>
            <a:ext cx="6096000" cy="461665"/>
          </a:xfrm>
          <a:prstGeom prst="rect">
            <a:avLst/>
          </a:prstGeom>
          <a:noFill/>
        </p:spPr>
        <p:txBody>
          <a:bodyPr wrap="square">
            <a:spAutoFit/>
          </a:bodyPr>
          <a:lstStyle/>
          <a:p>
            <a:r>
              <a:rPr lang="en-US" sz="2400" dirty="0">
                <a:solidFill>
                  <a:schemeClr val="bg1"/>
                </a:solidFill>
                <a:latin typeface="Cambria" panose="02040503050406030204" pitchFamily="18" charset="0"/>
                <a:ea typeface="Cambria" panose="02040503050406030204" pitchFamily="18" charset="0"/>
              </a:rPr>
              <a:t>Well Testing constant pumping test</a:t>
            </a:r>
          </a:p>
        </p:txBody>
      </p:sp>
      <p:sp>
        <p:nvSpPr>
          <p:cNvPr id="3" name="Title 1">
            <a:extLst>
              <a:ext uri="{FF2B5EF4-FFF2-40B4-BE49-F238E27FC236}">
                <a16:creationId xmlns:a16="http://schemas.microsoft.com/office/drawing/2014/main" id="{0B67BA4C-D86A-2F03-EACE-94A486370AE9}"/>
              </a:ext>
            </a:extLst>
          </p:cNvPr>
          <p:cNvSpPr>
            <a:spLocks noGrp="1"/>
          </p:cNvSpPr>
          <p:nvPr>
            <p:ph type="title"/>
          </p:nvPr>
        </p:nvSpPr>
        <p:spPr>
          <a:xfrm>
            <a:off x="3324546" y="570608"/>
            <a:ext cx="10515600" cy="1051783"/>
          </a:xfrm>
        </p:spPr>
        <p:txBody>
          <a:bodyPr>
            <a:normAutofit/>
          </a:bodyPr>
          <a:lstStyle/>
          <a:p>
            <a:r>
              <a:rPr lang="en-US" sz="2000" dirty="0">
                <a:latin typeface="Impact" panose="020B0806030902050204" pitchFamily="34" charset="0"/>
              </a:rPr>
              <a:t>DRILLING EQUIPMENTS OWNED</a:t>
            </a:r>
            <a:endParaRPr lang="en-US" sz="2000" dirty="0"/>
          </a:p>
        </p:txBody>
      </p:sp>
      <p:pic>
        <p:nvPicPr>
          <p:cNvPr id="4" name="Picture 3">
            <a:extLst>
              <a:ext uri="{FF2B5EF4-FFF2-40B4-BE49-F238E27FC236}">
                <a16:creationId xmlns:a16="http://schemas.microsoft.com/office/drawing/2014/main" id="{8D4C5B0A-623E-D476-7722-C930A2D2F2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3471" y="1986575"/>
            <a:ext cx="3363436" cy="193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358D3B6-5511-7222-06CC-F05791D299F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3470" y="4264792"/>
            <a:ext cx="3363435" cy="2399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869F7DF7-BD29-C012-B284-86124E59D164}"/>
              </a:ext>
            </a:extLst>
          </p:cNvPr>
          <p:cNvSpPr txBox="1"/>
          <p:nvPr/>
        </p:nvSpPr>
        <p:spPr>
          <a:xfrm>
            <a:off x="4029502" y="2615683"/>
            <a:ext cx="6093724" cy="736355"/>
          </a:xfrm>
          <a:prstGeom prst="rect">
            <a:avLst/>
          </a:prstGeom>
          <a:noFill/>
        </p:spPr>
        <p:txBody>
          <a:bodyPr wrap="square">
            <a:spAutoFit/>
          </a:bodyPr>
          <a:lstStyle/>
          <a:p>
            <a:pPr marL="0" marR="0" indent="63500">
              <a:lnSpc>
                <a:spcPct val="107000"/>
              </a:lnSpc>
              <a:spcBef>
                <a:spcPts val="0"/>
              </a:spcBef>
              <a:spcAft>
                <a:spcPts val="0"/>
              </a:spcAft>
            </a:pPr>
            <a:r>
              <a:rPr lang="en-US" sz="2000" i="1" dirty="0">
                <a:solidFill>
                  <a:srgbClr val="4471C4"/>
                </a:solidFill>
                <a:effectLst/>
                <a:latin typeface="Calibri" panose="020F0502020204030204" charset="0"/>
                <a:ea typeface="Cambria" panose="02040503050406030204" pitchFamily="18" charset="0"/>
                <a:cs typeface="Cambria" panose="02040503050406030204" pitchFamily="18" charset="0"/>
              </a:rPr>
              <a:t>Blasting holes drilling Rig  40mtrs maximum drilling depth (Drilling Method DTH)</a:t>
            </a:r>
          </a:p>
        </p:txBody>
      </p:sp>
      <p:sp>
        <p:nvSpPr>
          <p:cNvPr id="12" name="TextBox 11">
            <a:extLst>
              <a:ext uri="{FF2B5EF4-FFF2-40B4-BE49-F238E27FC236}">
                <a16:creationId xmlns:a16="http://schemas.microsoft.com/office/drawing/2014/main" id="{5B7743E4-CF0D-A4DF-9F57-4777D2261DE2}"/>
              </a:ext>
            </a:extLst>
          </p:cNvPr>
          <p:cNvSpPr txBox="1"/>
          <p:nvPr/>
        </p:nvSpPr>
        <p:spPr>
          <a:xfrm>
            <a:off x="4029502" y="5096161"/>
            <a:ext cx="6093724" cy="736355"/>
          </a:xfrm>
          <a:prstGeom prst="rect">
            <a:avLst/>
          </a:prstGeom>
          <a:noFill/>
        </p:spPr>
        <p:txBody>
          <a:bodyPr wrap="square">
            <a:spAutoFit/>
          </a:bodyPr>
          <a:lstStyle/>
          <a:p>
            <a:pPr marL="0" marR="0" indent="63500">
              <a:lnSpc>
                <a:spcPct val="107000"/>
              </a:lnSpc>
              <a:spcBef>
                <a:spcPts val="0"/>
              </a:spcBef>
              <a:spcAft>
                <a:spcPts val="0"/>
              </a:spcAft>
            </a:pPr>
            <a:r>
              <a:rPr lang="en-US" sz="2000" i="1" dirty="0">
                <a:solidFill>
                  <a:srgbClr val="4471C4"/>
                </a:solidFill>
                <a:latin typeface="Calibri" panose="020F0502020204030204" charset="0"/>
                <a:ea typeface="Cambria" panose="02040503050406030204" pitchFamily="18" charset="0"/>
                <a:cs typeface="Cambria" panose="02040503050406030204" pitchFamily="18" charset="0"/>
              </a:rPr>
              <a:t>D</a:t>
            </a:r>
            <a:r>
              <a:rPr lang="en-US" sz="2000" i="1" dirty="0">
                <a:solidFill>
                  <a:srgbClr val="4471C4"/>
                </a:solidFill>
                <a:effectLst/>
                <a:latin typeface="Calibri" panose="020F0502020204030204" charset="0"/>
                <a:ea typeface="Cambria" panose="02040503050406030204" pitchFamily="18" charset="0"/>
                <a:cs typeface="Cambria" panose="02040503050406030204" pitchFamily="18" charset="0"/>
              </a:rPr>
              <a:t>rilling Rig  350mtrs maximum drilling depth</a:t>
            </a:r>
          </a:p>
          <a:p>
            <a:pPr marL="0" marR="0" indent="63500">
              <a:lnSpc>
                <a:spcPct val="107000"/>
              </a:lnSpc>
              <a:spcBef>
                <a:spcPts val="0"/>
              </a:spcBef>
              <a:spcAft>
                <a:spcPts val="0"/>
              </a:spcAft>
            </a:pPr>
            <a:r>
              <a:rPr lang="en-US" sz="2000" i="1" dirty="0">
                <a:solidFill>
                  <a:srgbClr val="4471C4"/>
                </a:solidFill>
                <a:effectLst/>
                <a:latin typeface="Calibri" panose="020F0502020204030204" charset="0"/>
                <a:ea typeface="Cambria" panose="02040503050406030204" pitchFamily="18" charset="0"/>
                <a:cs typeface="Cambria" panose="02040503050406030204" pitchFamily="18" charset="0"/>
              </a:rPr>
              <a:t>Drilling Method DTH</a:t>
            </a:r>
            <a:r>
              <a:rPr lang="en-US" sz="2000" i="1" dirty="0">
                <a:solidFill>
                  <a:srgbClr val="4471C4"/>
                </a:solidFill>
                <a:latin typeface="Calibri" panose="020F0502020204030204" charset="0"/>
                <a:ea typeface="Cambria" panose="02040503050406030204" pitchFamily="18" charset="0"/>
                <a:cs typeface="Cambria" panose="02040503050406030204" pitchFamily="18" charset="0"/>
              </a:rPr>
              <a:t>(Down to the hole)</a:t>
            </a:r>
          </a:p>
        </p:txBody>
      </p:sp>
    </p:spTree>
    <p:extLst>
      <p:ext uri="{BB962C8B-B14F-4D97-AF65-F5344CB8AC3E}">
        <p14:creationId xmlns:p14="http://schemas.microsoft.com/office/powerpoint/2010/main" val="1165707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5C0DC5-51BE-2AB6-312C-382DA89A3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a:extLst>
              <a:ext uri="{FF2B5EF4-FFF2-40B4-BE49-F238E27FC236}">
                <a16:creationId xmlns:a16="http://schemas.microsoft.com/office/drawing/2014/main" id="{E66C5709-2ACD-9179-B88D-A1CBB21AE022}"/>
              </a:ext>
            </a:extLst>
          </p:cNvPr>
          <p:cNvSpPr txBox="1"/>
          <p:nvPr/>
        </p:nvSpPr>
        <p:spPr>
          <a:xfrm>
            <a:off x="3652853" y="2702618"/>
            <a:ext cx="6096000" cy="461665"/>
          </a:xfrm>
          <a:prstGeom prst="rect">
            <a:avLst/>
          </a:prstGeom>
          <a:noFill/>
        </p:spPr>
        <p:txBody>
          <a:bodyPr wrap="square">
            <a:spAutoFit/>
          </a:bodyPr>
          <a:lstStyle/>
          <a:p>
            <a:r>
              <a:rPr lang="en-US" sz="2400" dirty="0">
                <a:solidFill>
                  <a:schemeClr val="bg1"/>
                </a:solidFill>
                <a:latin typeface="Cambria" panose="02040503050406030204" pitchFamily="18" charset="0"/>
                <a:ea typeface="Cambria" panose="02040503050406030204" pitchFamily="18" charset="0"/>
              </a:rPr>
              <a:t>Well Testing constant pumping test</a:t>
            </a:r>
          </a:p>
        </p:txBody>
      </p:sp>
      <p:sp>
        <p:nvSpPr>
          <p:cNvPr id="3" name="Title 1">
            <a:extLst>
              <a:ext uri="{FF2B5EF4-FFF2-40B4-BE49-F238E27FC236}">
                <a16:creationId xmlns:a16="http://schemas.microsoft.com/office/drawing/2014/main" id="{0B67BA4C-D86A-2F03-EACE-94A486370AE9}"/>
              </a:ext>
            </a:extLst>
          </p:cNvPr>
          <p:cNvSpPr>
            <a:spLocks noGrp="1"/>
          </p:cNvSpPr>
          <p:nvPr>
            <p:ph type="title"/>
          </p:nvPr>
        </p:nvSpPr>
        <p:spPr>
          <a:xfrm>
            <a:off x="3324546" y="570608"/>
            <a:ext cx="10515600" cy="1051783"/>
          </a:xfrm>
        </p:spPr>
        <p:txBody>
          <a:bodyPr>
            <a:normAutofit/>
          </a:bodyPr>
          <a:lstStyle/>
          <a:p>
            <a:r>
              <a:rPr lang="en-US" sz="2000" dirty="0">
                <a:latin typeface="Impact" panose="020B0806030902050204" pitchFamily="34" charset="0"/>
              </a:rPr>
              <a:t>DRILLING EQUIPMENTS OWNED</a:t>
            </a:r>
            <a:endParaRPr lang="en-US" sz="2000" dirty="0"/>
          </a:p>
        </p:txBody>
      </p:sp>
      <p:pic>
        <p:nvPicPr>
          <p:cNvPr id="4" name="Picture 2">
            <a:extLst>
              <a:ext uri="{FF2B5EF4-FFF2-40B4-BE49-F238E27FC236}">
                <a16:creationId xmlns:a16="http://schemas.microsoft.com/office/drawing/2014/main" id="{EB9A9541-85CA-699C-E591-0F11F662C3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211" y="2074460"/>
            <a:ext cx="2960210" cy="208535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4">
            <a:extLst>
              <a:ext uri="{FF2B5EF4-FFF2-40B4-BE49-F238E27FC236}">
                <a16:creationId xmlns:a16="http://schemas.microsoft.com/office/drawing/2014/main" id="{C7CD9467-409F-C01A-A3C2-2E722B446F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1210" y="4429517"/>
            <a:ext cx="2960210" cy="2085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43E90B4-ACF4-AE2A-FB88-8DDCDDA40734}"/>
              </a:ext>
            </a:extLst>
          </p:cNvPr>
          <p:cNvSpPr txBox="1"/>
          <p:nvPr/>
        </p:nvSpPr>
        <p:spPr>
          <a:xfrm>
            <a:off x="3729250" y="2633000"/>
            <a:ext cx="6315501" cy="1065676"/>
          </a:xfrm>
          <a:prstGeom prst="rect">
            <a:avLst/>
          </a:prstGeom>
          <a:noFill/>
        </p:spPr>
        <p:txBody>
          <a:bodyPr wrap="square">
            <a:spAutoFit/>
          </a:bodyPr>
          <a:lstStyle/>
          <a:p>
            <a:pPr marL="0" marR="0" indent="63500">
              <a:lnSpc>
                <a:spcPct val="107000"/>
              </a:lnSpc>
              <a:spcBef>
                <a:spcPts val="0"/>
              </a:spcBef>
              <a:spcAft>
                <a:spcPts val="0"/>
              </a:spcAft>
            </a:pPr>
            <a:r>
              <a:rPr lang="en-US" sz="2000" i="1" dirty="0">
                <a:solidFill>
                  <a:srgbClr val="4471C4"/>
                </a:solidFill>
                <a:latin typeface="Calibri" panose="020F0502020204030204" charset="0"/>
                <a:ea typeface="Cambria" panose="02040503050406030204" pitchFamily="18" charset="0"/>
                <a:cs typeface="Cambria" panose="02040503050406030204" pitchFamily="18" charset="0"/>
              </a:rPr>
              <a:t>D</a:t>
            </a:r>
            <a:r>
              <a:rPr lang="en-US" sz="2000" i="1" dirty="0">
                <a:solidFill>
                  <a:srgbClr val="4471C4"/>
                </a:solidFill>
                <a:effectLst/>
                <a:latin typeface="Calibri" panose="020F0502020204030204" charset="0"/>
                <a:ea typeface="Cambria" panose="02040503050406030204" pitchFamily="18" charset="0"/>
                <a:cs typeface="Cambria" panose="02040503050406030204" pitchFamily="18" charset="0"/>
              </a:rPr>
              <a:t>rilling Rig  350mtrs maximum drilling depth.</a:t>
            </a:r>
          </a:p>
          <a:p>
            <a:pPr marL="0" marR="0" indent="63500">
              <a:lnSpc>
                <a:spcPct val="107000"/>
              </a:lnSpc>
              <a:spcBef>
                <a:spcPts val="0"/>
              </a:spcBef>
              <a:spcAft>
                <a:spcPts val="0"/>
              </a:spcAft>
            </a:pPr>
            <a:r>
              <a:rPr lang="en-US" sz="2000" i="1" dirty="0">
                <a:solidFill>
                  <a:srgbClr val="4471C4"/>
                </a:solidFill>
                <a:effectLst/>
                <a:latin typeface="Calibri" panose="020F0502020204030204" charset="0"/>
                <a:ea typeface="Cambria" panose="02040503050406030204" pitchFamily="18" charset="0"/>
                <a:cs typeface="Cambria" panose="02040503050406030204" pitchFamily="18" charset="0"/>
              </a:rPr>
              <a:t>Drilling Method</a:t>
            </a:r>
            <a:r>
              <a:rPr lang="en-US" sz="2000" i="1" dirty="0">
                <a:solidFill>
                  <a:srgbClr val="4471C4"/>
                </a:solidFill>
                <a:latin typeface="Calibri" panose="020F0502020204030204" charset="0"/>
                <a:ea typeface="Cambria" panose="02040503050406030204" pitchFamily="18" charset="0"/>
                <a:cs typeface="Cambria" panose="02040503050406030204" pitchFamily="18" charset="0"/>
              </a:rPr>
              <a:t>  Mud Rotary.</a:t>
            </a:r>
            <a:endParaRPr lang="en-US" sz="2000" i="1" dirty="0">
              <a:solidFill>
                <a:srgbClr val="4471C4"/>
              </a:solidFill>
              <a:effectLst/>
              <a:latin typeface="Calibri" panose="020F0502020204030204" charset="0"/>
              <a:ea typeface="Cambria" panose="02040503050406030204" pitchFamily="18" charset="0"/>
              <a:cs typeface="Cambria" panose="02040503050406030204" pitchFamily="18" charset="0"/>
            </a:endParaRPr>
          </a:p>
          <a:p>
            <a:pPr marL="0" marR="0" indent="63500">
              <a:lnSpc>
                <a:spcPct val="107000"/>
              </a:lnSpc>
              <a:spcBef>
                <a:spcPts val="0"/>
              </a:spcBef>
              <a:spcAft>
                <a:spcPts val="0"/>
              </a:spcAft>
            </a:pPr>
            <a:r>
              <a:rPr lang="en-US" sz="2000" i="1" dirty="0">
                <a:solidFill>
                  <a:srgbClr val="4471C4"/>
                </a:solidFill>
                <a:latin typeface="Calibri" panose="020F0502020204030204" charset="0"/>
                <a:ea typeface="Cambria" panose="02040503050406030204" pitchFamily="18" charset="0"/>
                <a:cs typeface="Cambria" panose="02040503050406030204" pitchFamily="18" charset="0"/>
              </a:rPr>
              <a:t>Special for drilling loose formation clay and sandy</a:t>
            </a:r>
            <a:r>
              <a:rPr lang="en-US" sz="1800" i="1" dirty="0">
                <a:solidFill>
                  <a:srgbClr val="4471C4"/>
                </a:solidFill>
                <a:latin typeface="Calibri" panose="020F0502020204030204" charset="0"/>
                <a:ea typeface="Cambria" panose="02040503050406030204" pitchFamily="18" charset="0"/>
                <a:cs typeface="Cambria" panose="02040503050406030204" pitchFamily="18" charset="0"/>
              </a:rPr>
              <a:t>.</a:t>
            </a:r>
          </a:p>
        </p:txBody>
      </p:sp>
      <p:sp>
        <p:nvSpPr>
          <p:cNvPr id="12" name="TextBox 11">
            <a:extLst>
              <a:ext uri="{FF2B5EF4-FFF2-40B4-BE49-F238E27FC236}">
                <a16:creationId xmlns:a16="http://schemas.microsoft.com/office/drawing/2014/main" id="{80E9FEFB-E0E3-AE19-5B9A-E2A45160FB87}"/>
              </a:ext>
            </a:extLst>
          </p:cNvPr>
          <p:cNvSpPr txBox="1"/>
          <p:nvPr/>
        </p:nvSpPr>
        <p:spPr>
          <a:xfrm>
            <a:off x="3840138" y="4939358"/>
            <a:ext cx="6093724" cy="1394997"/>
          </a:xfrm>
          <a:prstGeom prst="rect">
            <a:avLst/>
          </a:prstGeom>
          <a:noFill/>
        </p:spPr>
        <p:txBody>
          <a:bodyPr wrap="square">
            <a:spAutoFit/>
          </a:bodyPr>
          <a:lstStyle/>
          <a:p>
            <a:pPr marL="0" marR="0" indent="63500">
              <a:lnSpc>
                <a:spcPct val="107000"/>
              </a:lnSpc>
              <a:spcBef>
                <a:spcPts val="0"/>
              </a:spcBef>
              <a:spcAft>
                <a:spcPts val="0"/>
              </a:spcAft>
            </a:pPr>
            <a:r>
              <a:rPr lang="en-US" sz="2000" i="1" dirty="0">
                <a:solidFill>
                  <a:srgbClr val="4471C4"/>
                </a:solidFill>
                <a:latin typeface="Calibri" panose="020F0502020204030204" charset="0"/>
                <a:ea typeface="Cambria" panose="02040503050406030204" pitchFamily="18" charset="0"/>
                <a:cs typeface="Cambria" panose="02040503050406030204" pitchFamily="18" charset="0"/>
              </a:rPr>
              <a:t> we  have different small size and this is the latest Submersible Pump for pumping test </a:t>
            </a:r>
          </a:p>
          <a:p>
            <a:pPr marL="0" marR="0" indent="63500">
              <a:lnSpc>
                <a:spcPct val="107000"/>
              </a:lnSpc>
              <a:spcBef>
                <a:spcPts val="0"/>
              </a:spcBef>
              <a:spcAft>
                <a:spcPts val="0"/>
              </a:spcAft>
            </a:pPr>
            <a:r>
              <a:rPr lang="en-US" sz="2000" i="1" dirty="0">
                <a:solidFill>
                  <a:srgbClr val="4471C4"/>
                </a:solidFill>
                <a:effectLst/>
                <a:latin typeface="Calibri" panose="020F0502020204030204" charset="0"/>
                <a:ea typeface="Cambria" panose="02040503050406030204" pitchFamily="18" charset="0"/>
                <a:cs typeface="Cambria" panose="02040503050406030204" pitchFamily="18" charset="0"/>
              </a:rPr>
              <a:t>This pump </a:t>
            </a:r>
            <a:r>
              <a:rPr lang="en-US" sz="2000" i="1" dirty="0">
                <a:solidFill>
                  <a:srgbClr val="4471C4"/>
                </a:solidFill>
                <a:latin typeface="Calibri" panose="020F0502020204030204" charset="0"/>
                <a:ea typeface="Cambria" panose="02040503050406030204" pitchFamily="18" charset="0"/>
                <a:cs typeface="Cambria" panose="02040503050406030204" pitchFamily="18" charset="0"/>
              </a:rPr>
              <a:t> diameter 6”inch maximum pumping rate</a:t>
            </a:r>
          </a:p>
          <a:p>
            <a:pPr marL="0" marR="0" indent="63500">
              <a:lnSpc>
                <a:spcPct val="107000"/>
              </a:lnSpc>
              <a:spcBef>
                <a:spcPts val="0"/>
              </a:spcBef>
              <a:spcAft>
                <a:spcPts val="0"/>
              </a:spcAft>
            </a:pPr>
            <a:r>
              <a:rPr lang="en-US" sz="2000" i="1" dirty="0">
                <a:solidFill>
                  <a:srgbClr val="4471C4"/>
                </a:solidFill>
                <a:latin typeface="Calibri" panose="020F0502020204030204" charset="0"/>
                <a:ea typeface="Cambria" panose="02040503050406030204" pitchFamily="18" charset="0"/>
                <a:cs typeface="Cambria" panose="02040503050406030204" pitchFamily="18" charset="0"/>
              </a:rPr>
              <a:t>Capacity 100,000 liters/hour </a:t>
            </a:r>
            <a:endParaRPr lang="en-US" sz="2000" i="1" dirty="0">
              <a:solidFill>
                <a:srgbClr val="4471C4"/>
              </a:solidFill>
              <a:effectLst/>
              <a:latin typeface="Calibri" panose="020F0502020204030204"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8664804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14" t="7819" b="3896"/>
          <a:stretch>
            <a:fillRect/>
          </a:stretch>
        </p:blipFill>
        <p:spPr bwMode="auto">
          <a:xfrm>
            <a:off x="3248166" y="1812345"/>
            <a:ext cx="2457450" cy="89357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886" b="8919"/>
          <a:stretch>
            <a:fillRect/>
          </a:stretch>
        </p:blipFill>
        <p:spPr bwMode="auto">
          <a:xfrm>
            <a:off x="440142" y="1812345"/>
            <a:ext cx="2781636" cy="233504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9707" t="18003" r="16713" b="5050"/>
          <a:stretch>
            <a:fillRect/>
          </a:stretch>
        </p:blipFill>
        <p:spPr bwMode="auto">
          <a:xfrm rot="16200000">
            <a:off x="781744" y="3930147"/>
            <a:ext cx="2098433" cy="278163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9" name="TextBox 8"/>
          <p:cNvSpPr txBox="1"/>
          <p:nvPr/>
        </p:nvSpPr>
        <p:spPr>
          <a:xfrm>
            <a:off x="3372985" y="2746457"/>
            <a:ext cx="6093724" cy="1065676"/>
          </a:xfrm>
          <a:prstGeom prst="rect">
            <a:avLst/>
          </a:prstGeom>
          <a:noFill/>
        </p:spPr>
        <p:txBody>
          <a:bodyPr wrap="square">
            <a:spAutoFit/>
          </a:bodyPr>
          <a:lstStyle/>
          <a:p>
            <a:pPr marL="0" marR="0" indent="63500">
              <a:lnSpc>
                <a:spcPct val="107000"/>
              </a:lnSpc>
              <a:spcBef>
                <a:spcPts val="0"/>
              </a:spcBef>
              <a:spcAft>
                <a:spcPts val="0"/>
              </a:spcAft>
            </a:pPr>
            <a:r>
              <a:rPr lang="en-US" sz="2000" i="1" dirty="0">
                <a:solidFill>
                  <a:srgbClr val="4471C4"/>
                </a:solidFill>
                <a:latin typeface="Calibri" panose="020F0502020204030204" charset="0"/>
                <a:ea typeface="Cambria" panose="02040503050406030204" pitchFamily="18" charset="0"/>
                <a:cs typeface="Cambria" panose="02040503050406030204" pitchFamily="18" charset="0"/>
              </a:rPr>
              <a:t>Geophysical equipment for hydrogeological survey</a:t>
            </a:r>
          </a:p>
          <a:p>
            <a:pPr marL="0" marR="0" indent="63500">
              <a:lnSpc>
                <a:spcPct val="107000"/>
              </a:lnSpc>
              <a:spcBef>
                <a:spcPts val="0"/>
              </a:spcBef>
              <a:spcAft>
                <a:spcPts val="0"/>
              </a:spcAft>
            </a:pPr>
            <a:r>
              <a:rPr lang="en-US" sz="2000" i="1" dirty="0">
                <a:solidFill>
                  <a:srgbClr val="4471C4"/>
                </a:solidFill>
                <a:latin typeface="Calibri" panose="020F0502020204030204" charset="0"/>
                <a:ea typeface="Cambria" panose="02040503050406030204" pitchFamily="18" charset="0"/>
                <a:cs typeface="Cambria" panose="02040503050406030204" pitchFamily="18" charset="0"/>
              </a:rPr>
              <a:t>ABEM TERRAMETER  SAS 1000.</a:t>
            </a:r>
          </a:p>
          <a:p>
            <a:pPr marL="0" marR="0" indent="63500">
              <a:lnSpc>
                <a:spcPct val="107000"/>
              </a:lnSpc>
              <a:spcBef>
                <a:spcPts val="0"/>
              </a:spcBef>
              <a:spcAft>
                <a:spcPts val="0"/>
              </a:spcAft>
            </a:pPr>
            <a:r>
              <a:rPr lang="en-US" sz="2000" i="1" dirty="0">
                <a:solidFill>
                  <a:srgbClr val="4471C4"/>
                </a:solidFill>
                <a:latin typeface="Calibri" panose="020F0502020204030204" charset="0"/>
                <a:ea typeface="Cambria" panose="02040503050406030204" pitchFamily="18" charset="0"/>
                <a:cs typeface="Cambria" panose="02040503050406030204" pitchFamily="18" charset="0"/>
              </a:rPr>
              <a:t> </a:t>
            </a:r>
            <a:r>
              <a:rPr lang="en-US" sz="2000" i="1" dirty="0">
                <a:solidFill>
                  <a:schemeClr val="tx1"/>
                </a:solidFill>
                <a:latin typeface="Calibri" panose="020F0502020204030204" charset="0"/>
                <a:ea typeface="Cambria" panose="02040503050406030204" pitchFamily="18" charset="0"/>
                <a:cs typeface="Cambria" panose="02040503050406030204" pitchFamily="18" charset="0"/>
              </a:rPr>
              <a:t>For Measure Resistivity </a:t>
            </a:r>
            <a:r>
              <a:rPr lang="en-US" sz="1800" i="1" dirty="0">
                <a:solidFill>
                  <a:srgbClr val="4471C4"/>
                </a:solidFill>
                <a:latin typeface="Calibri" panose="020F0502020204030204" charset="0"/>
                <a:ea typeface="Cambria" panose="02040503050406030204" pitchFamily="18" charset="0"/>
                <a:cs typeface="Cambria" panose="02040503050406030204" pitchFamily="18" charset="0"/>
              </a:rPr>
              <a:t>.</a:t>
            </a:r>
          </a:p>
        </p:txBody>
      </p:sp>
      <p:sp>
        <p:nvSpPr>
          <p:cNvPr id="11" name="TextBox 10"/>
          <p:cNvSpPr txBox="1"/>
          <p:nvPr/>
        </p:nvSpPr>
        <p:spPr>
          <a:xfrm>
            <a:off x="3179927" y="4111543"/>
            <a:ext cx="9145137" cy="2746457"/>
          </a:xfrm>
          <a:prstGeom prst="rect">
            <a:avLst/>
          </a:prstGeom>
          <a:noFill/>
        </p:spPr>
        <p:txBody>
          <a:bodyPr wrap="square">
            <a:spAutoFit/>
          </a:bodyPr>
          <a:lstStyle/>
          <a:p>
            <a:pPr marL="0" marR="0" indent="63500">
              <a:lnSpc>
                <a:spcPct val="107000"/>
              </a:lnSpc>
              <a:spcBef>
                <a:spcPts val="0"/>
              </a:spcBef>
              <a:spcAft>
                <a:spcPts val="0"/>
              </a:spcAft>
            </a:pPr>
            <a:r>
              <a:rPr lang="en-US" i="1" dirty="0">
                <a:solidFill>
                  <a:srgbClr val="4471C4"/>
                </a:solidFill>
                <a:latin typeface="Calibri" panose="020F0502020204030204" charset="0"/>
                <a:ea typeface="Cambria" panose="02040503050406030204" pitchFamily="18" charset="0"/>
                <a:cs typeface="Cambria" panose="02040503050406030204" pitchFamily="18" charset="0"/>
              </a:rPr>
              <a:t>Geophysical equipment for hydrogeological survey</a:t>
            </a:r>
          </a:p>
          <a:p>
            <a:pPr marL="0" marR="0" indent="63500">
              <a:lnSpc>
                <a:spcPct val="107000"/>
              </a:lnSpc>
              <a:spcBef>
                <a:spcPts val="0"/>
              </a:spcBef>
              <a:spcAft>
                <a:spcPts val="0"/>
              </a:spcAft>
            </a:pPr>
            <a:r>
              <a:rPr lang="en-US" i="1" dirty="0">
                <a:solidFill>
                  <a:srgbClr val="4471C4"/>
                </a:solidFill>
                <a:latin typeface="Calibri" panose="020F0502020204030204" charset="0"/>
                <a:ea typeface="Cambria" panose="02040503050406030204" pitchFamily="18" charset="0"/>
                <a:cs typeface="Cambria" panose="02040503050406030204" pitchFamily="18" charset="0"/>
              </a:rPr>
              <a:t>PQWT S-300</a:t>
            </a:r>
          </a:p>
          <a:p>
            <a:pPr marL="0" marR="0" indent="63500">
              <a:lnSpc>
                <a:spcPct val="107000"/>
              </a:lnSpc>
              <a:spcBef>
                <a:spcPts val="0"/>
              </a:spcBef>
              <a:spcAft>
                <a:spcPts val="0"/>
              </a:spcAft>
            </a:pPr>
            <a:r>
              <a:rPr lang="en-US" sz="1800" i="1" dirty="0">
                <a:solidFill>
                  <a:schemeClr val="tx1"/>
                </a:solidFill>
                <a:latin typeface="Calibri" panose="020F0502020204030204" charset="0"/>
                <a:ea typeface="Cambria" panose="02040503050406030204" pitchFamily="18" charset="0"/>
                <a:cs typeface="Cambria" panose="02040503050406030204" pitchFamily="18" charset="0"/>
              </a:rPr>
              <a:t>PQWT S-300 Series geophysical prospecting instrument: This is used for natural electric field</a:t>
            </a:r>
          </a:p>
          <a:p>
            <a:pPr marL="0" marR="0" indent="63500">
              <a:lnSpc>
                <a:spcPct val="107000"/>
              </a:lnSpc>
              <a:spcBef>
                <a:spcPts val="0"/>
              </a:spcBef>
              <a:spcAft>
                <a:spcPts val="0"/>
              </a:spcAft>
            </a:pPr>
            <a:r>
              <a:rPr lang="en-US" sz="1800" i="1" dirty="0">
                <a:solidFill>
                  <a:schemeClr val="tx1"/>
                </a:solidFill>
                <a:latin typeface="Calibri" panose="020F0502020204030204" charset="0"/>
                <a:ea typeface="Cambria" panose="02040503050406030204" pitchFamily="18" charset="0"/>
                <a:cs typeface="Cambria" panose="02040503050406030204" pitchFamily="18" charset="0"/>
              </a:rPr>
              <a:t>Source working farm ,with resistivity contrasts underground rocks and minerals or ground water, based on measuring the natural electric field on the surface of the N different frequency electric field  component, according to their different variation to the study.</a:t>
            </a:r>
          </a:p>
          <a:p>
            <a:pPr marL="0" marR="0" indent="63500">
              <a:lnSpc>
                <a:spcPct val="107000"/>
              </a:lnSpc>
              <a:spcBef>
                <a:spcPts val="0"/>
              </a:spcBef>
              <a:spcAft>
                <a:spcPts val="0"/>
              </a:spcAft>
            </a:pPr>
            <a:r>
              <a:rPr lang="en-US" sz="1800" i="1" dirty="0">
                <a:solidFill>
                  <a:schemeClr val="tx1"/>
                </a:solidFill>
                <a:latin typeface="Calibri" panose="020F0502020204030204" charset="0"/>
                <a:ea typeface="Cambria" panose="02040503050406030204" pitchFamily="18" charset="0"/>
                <a:cs typeface="Cambria" panose="02040503050406030204" pitchFamily="18" charset="0"/>
              </a:rPr>
              <a:t>Because this method  measures the Electrical component of the electromagnetic field of the </a:t>
            </a:r>
          </a:p>
          <a:p>
            <a:pPr marL="0" marR="0" indent="63500">
              <a:lnSpc>
                <a:spcPct val="107000"/>
              </a:lnSpc>
              <a:spcBef>
                <a:spcPts val="0"/>
              </a:spcBef>
              <a:spcAft>
                <a:spcPts val="0"/>
              </a:spcAft>
            </a:pPr>
            <a:r>
              <a:rPr lang="en-US" sz="1800" i="1" dirty="0">
                <a:solidFill>
                  <a:schemeClr val="tx1"/>
                </a:solidFill>
                <a:latin typeface="Calibri" panose="020F0502020204030204" charset="0"/>
                <a:ea typeface="Cambria" panose="02040503050406030204" pitchFamily="18" charset="0"/>
                <a:cs typeface="Cambria" panose="02040503050406030204" pitchFamily="18" charset="0"/>
              </a:rPr>
              <a:t>Earth, so  called  natural electric field method</a:t>
            </a:r>
            <a:r>
              <a:rPr lang="en-US" sz="1800" i="1" dirty="0">
                <a:solidFill>
                  <a:srgbClr val="4471C4"/>
                </a:solidFill>
                <a:latin typeface="Calibri" panose="020F0502020204030204" charset="0"/>
                <a:ea typeface="Cambria" panose="02040503050406030204" pitchFamily="18" charset="0"/>
                <a:cs typeface="Cambria" panose="02040503050406030204" pitchFamily="18" charset="0"/>
              </a:rPr>
              <a:t>. And we  are using for (ERT) Electrical Resistivity Tomography.</a:t>
            </a:r>
          </a:p>
        </p:txBody>
      </p:sp>
      <p:pic>
        <p:nvPicPr>
          <p:cNvPr id="2" name="Picture 1">
            <a:extLst>
              <a:ext uri="{FF2B5EF4-FFF2-40B4-BE49-F238E27FC236}">
                <a16:creationId xmlns:a16="http://schemas.microsoft.com/office/drawing/2014/main" id="{A20A3D47-F8B0-BE91-13F2-B3055110FD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itle 1">
            <a:extLst>
              <a:ext uri="{FF2B5EF4-FFF2-40B4-BE49-F238E27FC236}">
                <a16:creationId xmlns:a16="http://schemas.microsoft.com/office/drawing/2014/main" id="{8F3CEC73-BEA0-405C-38D3-7F0FFB828B4D}"/>
              </a:ext>
            </a:extLst>
          </p:cNvPr>
          <p:cNvSpPr>
            <a:spLocks noGrp="1"/>
          </p:cNvSpPr>
          <p:nvPr>
            <p:ph type="title"/>
          </p:nvPr>
        </p:nvSpPr>
        <p:spPr>
          <a:xfrm>
            <a:off x="3324546" y="570608"/>
            <a:ext cx="10515600" cy="1051783"/>
          </a:xfrm>
        </p:spPr>
        <p:txBody>
          <a:bodyPr>
            <a:normAutofit/>
          </a:bodyPr>
          <a:lstStyle/>
          <a:p>
            <a:r>
              <a:rPr lang="en-US" sz="2000" dirty="0">
                <a:latin typeface="Impact" panose="020B0806030902050204" pitchFamily="34" charset="0"/>
              </a:rPr>
              <a:t>DRILLING EQUIPMENTS OWNED</a:t>
            </a:r>
            <a:endParaRPr lang="en-US" sz="2000" dirty="0"/>
          </a:p>
        </p:txBody>
      </p:sp>
    </p:spTree>
    <p:extLst>
      <p:ext uri="{BB962C8B-B14F-4D97-AF65-F5344CB8AC3E}">
        <p14:creationId xmlns:p14="http://schemas.microsoft.com/office/powerpoint/2010/main" val="1653767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D6D509-D05C-4AA7-711C-55705764A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Box 2">
            <a:extLst>
              <a:ext uri="{FF2B5EF4-FFF2-40B4-BE49-F238E27FC236}">
                <a16:creationId xmlns:a16="http://schemas.microsoft.com/office/drawing/2014/main" id="{1F651489-E995-3614-A367-E638F16E933D}"/>
              </a:ext>
            </a:extLst>
          </p:cNvPr>
          <p:cNvSpPr txBox="1"/>
          <p:nvPr/>
        </p:nvSpPr>
        <p:spPr>
          <a:xfrm>
            <a:off x="564783" y="1943663"/>
            <a:ext cx="11703005" cy="5047536"/>
          </a:xfrm>
          <a:prstGeom prst="rect">
            <a:avLst/>
          </a:prstGeom>
          <a:noFill/>
        </p:spPr>
        <p:txBody>
          <a:bodyPr wrap="square" rtlCol="0">
            <a:spAutoFit/>
          </a:bodyPr>
          <a:lstStyle/>
          <a:p>
            <a:r>
              <a:rPr lang="en-US" dirty="0">
                <a:latin typeface="Cambria" panose="02040503050406030204" pitchFamily="18" charset="0"/>
                <a:ea typeface="Cambria" panose="02040503050406030204" pitchFamily="18" charset="0"/>
              </a:rPr>
              <a:t>2</a:t>
            </a:r>
            <a:r>
              <a:rPr lang="en-US" sz="2000" dirty="0">
                <a:latin typeface="Cambria" panose="02040503050406030204" pitchFamily="18" charset="0"/>
                <a:ea typeface="Cambria" panose="02040503050406030204" pitchFamily="18" charset="0"/>
              </a:rPr>
              <a:t>. </a:t>
            </a:r>
            <a:r>
              <a:rPr lang="en-US" sz="2000" dirty="0">
                <a:solidFill>
                  <a:schemeClr val="tx1">
                    <a:lumMod val="95000"/>
                    <a:lumOff val="5000"/>
                  </a:schemeClr>
                </a:solidFill>
                <a:latin typeface="Cambria" panose="02040503050406030204" pitchFamily="18" charset="0"/>
                <a:ea typeface="Cambria" panose="02040503050406030204" pitchFamily="18" charset="0"/>
              </a:rPr>
              <a:t>Civil and Building construction we are competent and have already done multiple projects in different scopes,nature,scale and geographic conditions. We have constructed water supply projects, irrigation schemes, Construction of underground, on ground and raiser water tanks, we have also done construction of buildings and roads too.</a:t>
            </a:r>
          </a:p>
          <a:p>
            <a:endParaRPr lang="en-US" sz="2000" dirty="0">
              <a:solidFill>
                <a:schemeClr val="tx1">
                  <a:lumMod val="95000"/>
                  <a:lumOff val="5000"/>
                </a:schemeClr>
              </a:solidFill>
              <a:latin typeface="Cambria" panose="02040503050406030204" pitchFamily="18" charset="0"/>
              <a:ea typeface="Cambria" panose="02040503050406030204" pitchFamily="18" charset="0"/>
            </a:endParaRPr>
          </a:p>
          <a:p>
            <a:r>
              <a:rPr lang="en-US" sz="2000" dirty="0">
                <a:latin typeface="Cambria" panose="02040503050406030204" pitchFamily="18" charset="0"/>
                <a:ea typeface="Cambria" panose="02040503050406030204" pitchFamily="18" charset="0"/>
              </a:rPr>
              <a:t> </a:t>
            </a:r>
            <a:r>
              <a:rPr lang="en-US" sz="2000" u="sng" dirty="0">
                <a:solidFill>
                  <a:srgbClr val="0070C0"/>
                </a:solidFill>
                <a:latin typeface="Cambria" panose="02040503050406030204" pitchFamily="18" charset="0"/>
                <a:ea typeface="Cambria" panose="02040503050406030204" pitchFamily="18" charset="0"/>
              </a:rPr>
              <a:t>Water Supply Projects</a:t>
            </a:r>
          </a:p>
          <a:p>
            <a:pPr marL="342900" indent="-342900">
              <a:buFont typeface="Arial" panose="020B0604020202020204" pitchFamily="34" charset="0"/>
              <a:buChar char="•"/>
            </a:pPr>
            <a:r>
              <a:rPr lang="en-US" sz="2000" dirty="0">
                <a:solidFill>
                  <a:schemeClr val="tx1">
                    <a:lumMod val="95000"/>
                    <a:lumOff val="5000"/>
                  </a:schemeClr>
                </a:solidFill>
                <a:latin typeface="Cambria" panose="02040503050406030204" pitchFamily="18" charset="0"/>
                <a:ea typeface="Cambria" panose="02040503050406030204" pitchFamily="18" charset="0"/>
              </a:rPr>
              <a:t>The scope of these projects comprise of Construction of treatment plants, Trench excavation laying of  connected pipes and backfilling of the trenches. Also construction of storage tanks and water distribution points.</a:t>
            </a:r>
          </a:p>
          <a:p>
            <a:r>
              <a:rPr lang="en-US" sz="2000" u="sng" dirty="0">
                <a:solidFill>
                  <a:srgbClr val="0070C0"/>
                </a:solidFill>
                <a:latin typeface="Cambria" panose="02040503050406030204" pitchFamily="18" charset="0"/>
                <a:ea typeface="Cambria" panose="02040503050406030204" pitchFamily="18" charset="0"/>
              </a:rPr>
              <a:t>Irrigation Schemes</a:t>
            </a:r>
          </a:p>
          <a:p>
            <a:pPr marL="342900" indent="-342900">
              <a:buFont typeface="Arial" panose="020B0604020202020204" pitchFamily="34" charset="0"/>
              <a:buChar char="•"/>
            </a:pPr>
            <a:r>
              <a:rPr lang="en-US" sz="2000" dirty="0">
                <a:solidFill>
                  <a:schemeClr val="tx1">
                    <a:lumMod val="95000"/>
                    <a:lumOff val="5000"/>
                  </a:schemeClr>
                </a:solidFill>
                <a:latin typeface="Cambria" panose="02040503050406030204" pitchFamily="18" charset="0"/>
                <a:ea typeface="Cambria" panose="02040503050406030204" pitchFamily="18" charset="0"/>
              </a:rPr>
              <a:t> Are projects constructed with purpose of help increase the yield of productity of agriculture. In these projects we construct water canals designed to channel water from controlled water source to irrigate farm crops through the year. These projects serve as mitigation to the scarcity of rainfall through a Callender year.</a:t>
            </a:r>
            <a:endParaRPr lang="en-US" sz="2000" u="sng" dirty="0">
              <a:solidFill>
                <a:srgbClr val="0070C0"/>
              </a:solidFill>
              <a:latin typeface="Cambria" panose="02040503050406030204" pitchFamily="18" charset="0"/>
              <a:ea typeface="Cambria" panose="02040503050406030204" pitchFamily="18" charset="0"/>
            </a:endParaRPr>
          </a:p>
          <a:p>
            <a:endParaRPr lang="en-US" sz="2000" u="sng" dirty="0">
              <a:solidFill>
                <a:srgbClr val="0070C0"/>
              </a:solidFill>
              <a:latin typeface="Cambria" panose="02040503050406030204" pitchFamily="18" charset="0"/>
              <a:ea typeface="Cambria" panose="02040503050406030204" pitchFamily="18" charset="0"/>
            </a:endParaRPr>
          </a:p>
          <a:p>
            <a:endParaRPr lang="en-US" sz="2400" dirty="0">
              <a:latin typeface="Cambria" panose="02040503050406030204" pitchFamily="18" charset="0"/>
              <a:ea typeface="Cambria" panose="02040503050406030204" pitchFamily="18" charset="0"/>
            </a:endParaRPr>
          </a:p>
        </p:txBody>
      </p:sp>
      <p:sp>
        <p:nvSpPr>
          <p:cNvPr id="10" name="TextBox 9"/>
          <p:cNvSpPr txBox="1"/>
          <p:nvPr/>
        </p:nvSpPr>
        <p:spPr>
          <a:xfrm>
            <a:off x="3572717" y="1252070"/>
            <a:ext cx="8305800"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pPr>
            <a:r>
              <a:rPr lang="en-US" altLang="en-US" sz="2800" dirty="0">
                <a:solidFill>
                  <a:schemeClr val="bg1"/>
                </a:solidFill>
                <a:latin typeface="Impact" panose="020B0806030902050204" pitchFamily="34" charset="0"/>
                <a:ea typeface="Cambria" panose="02040503050406030204" pitchFamily="18" charset="0"/>
                <a:cs typeface="Cambria" panose="02040503050406030204" pitchFamily="18" charset="0"/>
              </a:rPr>
              <a:t>CIVIL AND DUILDING CONSTRUCTION</a:t>
            </a:r>
            <a:endParaRPr kumimoji="0" lang="en-US" altLang="en-US" sz="2800" i="0" u="none" strike="noStrike" cap="none" normalizeH="0" baseline="0" dirty="0">
              <a:ln>
                <a:noFill/>
              </a:ln>
              <a:solidFill>
                <a:schemeClr val="bg1"/>
              </a:solidFill>
              <a:effectLst/>
              <a:latin typeface="Arial" panose="020B0604020202020204" pitchFamily="34" charset="0"/>
              <a:ea typeface="Cambria" panose="02040503050406030204" pitchFamily="18" charset="0"/>
              <a:cs typeface="Cambria" panose="02040503050406030204"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D6D509-D05C-4AA7-711C-55705764A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a:extLst>
              <a:ext uri="{FF2B5EF4-FFF2-40B4-BE49-F238E27FC236}">
                <a16:creationId xmlns:a16="http://schemas.microsoft.com/office/drawing/2014/main" id="{3C96AC62-4704-3092-C78A-2FF33BF988B8}"/>
              </a:ext>
            </a:extLst>
          </p:cNvPr>
          <p:cNvSpPr txBox="1"/>
          <p:nvPr/>
        </p:nvSpPr>
        <p:spPr>
          <a:xfrm>
            <a:off x="488996" y="1553246"/>
            <a:ext cx="11346834" cy="4154984"/>
          </a:xfrm>
          <a:prstGeom prst="rect">
            <a:avLst/>
          </a:prstGeom>
          <a:noFill/>
        </p:spPr>
        <p:txBody>
          <a:bodyPr wrap="square" rtlCol="0">
            <a:spAutoFit/>
          </a:bodyPr>
          <a:lstStyle/>
          <a:p>
            <a:endParaRPr lang="en-US" sz="2400" dirty="0">
              <a:solidFill>
                <a:schemeClr val="tx1">
                  <a:lumMod val="95000"/>
                  <a:lumOff val="5000"/>
                </a:schemeClr>
              </a:solidFill>
              <a:latin typeface="Cambria" panose="02040503050406030204" pitchFamily="18" charset="0"/>
              <a:ea typeface="Cambria" panose="02040503050406030204" pitchFamily="18" charset="0"/>
            </a:endParaRPr>
          </a:p>
          <a:p>
            <a:r>
              <a:rPr lang="en-US" sz="2400" dirty="0">
                <a:latin typeface="Cambria" panose="02040503050406030204" pitchFamily="18" charset="0"/>
                <a:ea typeface="Cambria" panose="02040503050406030204" pitchFamily="18" charset="0"/>
              </a:rPr>
              <a:t> </a:t>
            </a:r>
            <a:r>
              <a:rPr lang="en-US" sz="2400" u="sng" dirty="0">
                <a:solidFill>
                  <a:srgbClr val="0070C0"/>
                </a:solidFill>
                <a:latin typeface="Cambria" panose="02040503050406030204" pitchFamily="18" charset="0"/>
                <a:ea typeface="Cambria" panose="02040503050406030204" pitchFamily="18" charset="0"/>
              </a:rPr>
              <a:t>Road projects</a:t>
            </a:r>
          </a:p>
          <a:p>
            <a:pPr marL="342900" indent="-342900">
              <a:buFont typeface="Arial" panose="020B0604020202020204" pitchFamily="34" charset="0"/>
              <a:buChar char="•"/>
            </a:pPr>
            <a:r>
              <a:rPr lang="en-US" sz="2400" dirty="0">
                <a:solidFill>
                  <a:schemeClr val="tx1">
                    <a:lumMod val="95000"/>
                    <a:lumOff val="5000"/>
                  </a:schemeClr>
                </a:solidFill>
                <a:latin typeface="Cambria" panose="02040503050406030204" pitchFamily="18" charset="0"/>
                <a:ea typeface="Cambria" panose="02040503050406030204" pitchFamily="18" charset="0"/>
              </a:rPr>
              <a:t>Road projects are divided into construction of new </a:t>
            </a:r>
            <a:r>
              <a:rPr lang="en-US" sz="2400" dirty="0" err="1">
                <a:solidFill>
                  <a:schemeClr val="tx1">
                    <a:lumMod val="95000"/>
                    <a:lumOff val="5000"/>
                  </a:schemeClr>
                </a:solidFill>
                <a:latin typeface="Cambria" panose="02040503050406030204" pitchFamily="18" charset="0"/>
                <a:ea typeface="Cambria" panose="02040503050406030204" pitchFamily="18" charset="0"/>
              </a:rPr>
              <a:t>route,Maintenance</a:t>
            </a:r>
            <a:r>
              <a:rPr lang="en-US" sz="2400" dirty="0">
                <a:solidFill>
                  <a:schemeClr val="tx1">
                    <a:lumMod val="95000"/>
                    <a:lumOff val="5000"/>
                  </a:schemeClr>
                </a:solidFill>
                <a:latin typeface="Cambria" panose="02040503050406030204" pitchFamily="18" charset="0"/>
                <a:ea typeface="Cambria" panose="02040503050406030204" pitchFamily="18" charset="0"/>
              </a:rPr>
              <a:t> and upgrading. Construction of new roads means establishing a totally new path where there was no corridor at all. You start from bush clearing and move to other layers. </a:t>
            </a:r>
          </a:p>
          <a:p>
            <a:pPr marL="342900" indent="-342900">
              <a:buFont typeface="Arial" panose="020B0604020202020204" pitchFamily="34" charset="0"/>
              <a:buChar char="•"/>
            </a:pPr>
            <a:r>
              <a:rPr lang="en-US" sz="2400" dirty="0">
                <a:solidFill>
                  <a:schemeClr val="tx1">
                    <a:lumMod val="95000"/>
                    <a:lumOff val="5000"/>
                  </a:schemeClr>
                </a:solidFill>
                <a:latin typeface="Cambria" panose="02040503050406030204" pitchFamily="18" charset="0"/>
                <a:ea typeface="Cambria" panose="02040503050406030204" pitchFamily="18" charset="0"/>
              </a:rPr>
              <a:t>Maintenance of roads also differs per state of existing road, it maybe periodic maintenance, Rehabilitation or sport improvement. </a:t>
            </a:r>
          </a:p>
          <a:p>
            <a:pPr marL="342900" indent="-342900">
              <a:buFont typeface="Arial" panose="020B0604020202020204" pitchFamily="34" charset="0"/>
              <a:buChar char="•"/>
            </a:pPr>
            <a:r>
              <a:rPr lang="en-US" sz="2400" dirty="0">
                <a:solidFill>
                  <a:schemeClr val="tx1">
                    <a:lumMod val="95000"/>
                    <a:lumOff val="5000"/>
                  </a:schemeClr>
                </a:solidFill>
                <a:latin typeface="Cambria" panose="02040503050406030204" pitchFamily="18" charset="0"/>
                <a:ea typeface="Cambria" panose="02040503050406030204" pitchFamily="18" charset="0"/>
              </a:rPr>
              <a:t>Also we have done upgrading of unpaved roads to bitumen standard level or rigid pavement to some parts where needed.</a:t>
            </a:r>
          </a:p>
          <a:p>
            <a:endParaRPr lang="en-US" sz="2400" u="sng" dirty="0">
              <a:solidFill>
                <a:srgbClr val="0070C0"/>
              </a:solidFill>
              <a:latin typeface="Cambria" panose="02040503050406030204" pitchFamily="18" charset="0"/>
              <a:ea typeface="Cambria" panose="02040503050406030204" pitchFamily="18" charset="0"/>
            </a:endParaRPr>
          </a:p>
          <a:p>
            <a:endParaRPr lang="en-US" sz="24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FD67D54-2DEE-D880-2323-ABEA29AA46C9}"/>
              </a:ext>
            </a:extLst>
          </p:cNvPr>
          <p:cNvSpPr txBox="1"/>
          <p:nvPr/>
        </p:nvSpPr>
        <p:spPr>
          <a:xfrm>
            <a:off x="3490645" y="966039"/>
            <a:ext cx="6097712"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pPr>
            <a:r>
              <a:rPr lang="en-US" altLang="en-US" sz="2800" dirty="0">
                <a:solidFill>
                  <a:schemeClr val="bg1"/>
                </a:solidFill>
                <a:latin typeface="Impact" panose="020B0806030902050204" pitchFamily="34" charset="0"/>
                <a:ea typeface="Cambria" panose="02040503050406030204" pitchFamily="18" charset="0"/>
                <a:cs typeface="Cambria" panose="02040503050406030204" pitchFamily="18" charset="0"/>
              </a:rPr>
              <a:t>CIVIL AND DUILDING CONSTRUCTION</a:t>
            </a:r>
            <a:endParaRPr kumimoji="0" lang="en-US" altLang="en-US" sz="2800" i="0" u="none" strike="noStrike" cap="none" normalizeH="0" baseline="0" dirty="0">
              <a:ln>
                <a:noFill/>
              </a:ln>
              <a:solidFill>
                <a:schemeClr val="bg1"/>
              </a:solidFill>
              <a:effectLst/>
              <a:latin typeface="Arial" panose="020B0604020202020204" pitchFamily="34"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40019574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D6D509-D05C-4AA7-711C-55705764A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a:extLst>
              <a:ext uri="{FF2B5EF4-FFF2-40B4-BE49-F238E27FC236}">
                <a16:creationId xmlns:a16="http://schemas.microsoft.com/office/drawing/2014/main" id="{4FD67D54-2DEE-D880-2323-ABEA29AA46C9}"/>
              </a:ext>
            </a:extLst>
          </p:cNvPr>
          <p:cNvSpPr txBox="1"/>
          <p:nvPr/>
        </p:nvSpPr>
        <p:spPr>
          <a:xfrm>
            <a:off x="3490645" y="966039"/>
            <a:ext cx="6097712" cy="523220"/>
          </a:xfrm>
          <a:prstGeom prst="rect">
            <a:avLst/>
          </a:prstGeom>
          <a:noFill/>
        </p:spPr>
        <p:txBody>
          <a:bodyPr wrap="square">
            <a:spAutoFit/>
          </a:bodyPr>
          <a:lstStyle/>
          <a:p>
            <a:r>
              <a:rPr lang="en-US" sz="2800" dirty="0">
                <a:solidFill>
                  <a:schemeClr val="bg1"/>
                </a:solidFill>
                <a:latin typeface="Impact" panose="020B0806030902050204" pitchFamily="34" charset="0"/>
              </a:rPr>
              <a:t>CIVIL WORKS EQUIPMENTS OWNED</a:t>
            </a:r>
            <a:endParaRPr lang="en-US" sz="2800" dirty="0">
              <a:solidFill>
                <a:schemeClr val="bg1"/>
              </a:solidFill>
            </a:endParaRPr>
          </a:p>
        </p:txBody>
      </p:sp>
      <p:sp>
        <p:nvSpPr>
          <p:cNvPr id="3" name="TextBox 2">
            <a:extLst>
              <a:ext uri="{FF2B5EF4-FFF2-40B4-BE49-F238E27FC236}">
                <a16:creationId xmlns:a16="http://schemas.microsoft.com/office/drawing/2014/main" id="{7C216CEE-D608-9B51-9F06-21683F277359}"/>
              </a:ext>
            </a:extLst>
          </p:cNvPr>
          <p:cNvSpPr txBox="1"/>
          <p:nvPr/>
        </p:nvSpPr>
        <p:spPr>
          <a:xfrm>
            <a:off x="715178" y="2211878"/>
            <a:ext cx="3831772" cy="2308324"/>
          </a:xfrm>
          <a:prstGeom prst="rect">
            <a:avLst/>
          </a:prstGeom>
          <a:noFill/>
        </p:spPr>
        <p:txBody>
          <a:bodyPr wrap="square" rtlCol="0">
            <a:spAutoFit/>
          </a:bodyPr>
          <a:lstStyle/>
          <a:p>
            <a:pPr marL="285750" indent="-285750">
              <a:buFont typeface="Arial" panose="020B0604020202020204" pitchFamily="34" charset="0"/>
              <a:buChar char="•"/>
            </a:pPr>
            <a:r>
              <a:rPr lang="en-US" sz="2400" b="1" dirty="0">
                <a:latin typeface="Cambria" panose="02040503050406030204" pitchFamily="18" charset="0"/>
                <a:ea typeface="Cambria" panose="02040503050406030204" pitchFamily="18" charset="0"/>
                <a:cs typeface="Times New Roman" panose="02020603050405020304" pitchFamily="18" charset="0"/>
              </a:rPr>
              <a:t>Excavator</a:t>
            </a:r>
          </a:p>
          <a:p>
            <a:pPr marL="285750" indent="-285750">
              <a:buFont typeface="Arial" panose="020B0604020202020204" pitchFamily="34" charset="0"/>
              <a:buChar char="•"/>
            </a:pPr>
            <a:r>
              <a:rPr lang="en-US" sz="2400" b="1" dirty="0">
                <a:latin typeface="Cambria" panose="02040503050406030204" pitchFamily="18" charset="0"/>
                <a:ea typeface="Cambria" panose="02040503050406030204" pitchFamily="18" charset="0"/>
                <a:cs typeface="Times New Roman" panose="02020603050405020304" pitchFamily="18" charset="0"/>
              </a:rPr>
              <a:t>Motor grader</a:t>
            </a:r>
          </a:p>
          <a:p>
            <a:pPr marL="285750" indent="-285750">
              <a:buFont typeface="Arial" panose="020B0604020202020204" pitchFamily="34" charset="0"/>
              <a:buChar char="•"/>
            </a:pPr>
            <a:r>
              <a:rPr lang="en-US" sz="2400" b="1" dirty="0">
                <a:latin typeface="Cambria" panose="02040503050406030204" pitchFamily="18" charset="0"/>
                <a:ea typeface="Cambria" panose="02040503050406030204" pitchFamily="18" charset="0"/>
                <a:cs typeface="Times New Roman" panose="02020603050405020304" pitchFamily="18" charset="0"/>
              </a:rPr>
              <a:t>Steel drum roller</a:t>
            </a:r>
          </a:p>
          <a:p>
            <a:pPr marL="285750" indent="-285750">
              <a:buFont typeface="Arial" panose="020B0604020202020204" pitchFamily="34" charset="0"/>
              <a:buChar char="•"/>
            </a:pPr>
            <a:r>
              <a:rPr lang="en-US" sz="2400" b="1" dirty="0">
                <a:latin typeface="Cambria" panose="02040503050406030204" pitchFamily="18" charset="0"/>
                <a:ea typeface="Cambria" panose="02040503050406030204" pitchFamily="18" charset="0"/>
                <a:cs typeface="Times New Roman" panose="02020603050405020304" pitchFamily="18" charset="0"/>
              </a:rPr>
              <a:t>Concrete mixers</a:t>
            </a:r>
          </a:p>
          <a:p>
            <a:pPr marL="285750" indent="-285750">
              <a:buFont typeface="Arial" panose="020B0604020202020204" pitchFamily="34" charset="0"/>
              <a:buChar char="•"/>
            </a:pPr>
            <a:r>
              <a:rPr lang="en-US" sz="2400" b="1" dirty="0">
                <a:latin typeface="Cambria" panose="02040503050406030204" pitchFamily="18" charset="0"/>
                <a:ea typeface="Cambria" panose="02040503050406030204" pitchFamily="18" charset="0"/>
                <a:cs typeface="Times New Roman" panose="02020603050405020304" pitchFamily="18" charset="0"/>
              </a:rPr>
              <a:t>Backhoe loader</a:t>
            </a:r>
          </a:p>
          <a:p>
            <a:pPr marL="285750" indent="-285750">
              <a:buFont typeface="Arial" panose="020B0604020202020204" pitchFamily="34" charset="0"/>
              <a:buChar char="•"/>
            </a:pPr>
            <a:endParaRPr lang="en-US" sz="2400" dirty="0"/>
          </a:p>
        </p:txBody>
      </p:sp>
      <p:sp>
        <p:nvSpPr>
          <p:cNvPr id="4" name="Hexagon 3">
            <a:extLst>
              <a:ext uri="{FF2B5EF4-FFF2-40B4-BE49-F238E27FC236}">
                <a16:creationId xmlns:a16="http://schemas.microsoft.com/office/drawing/2014/main" id="{CCDE245C-870A-F490-AA1F-8FBCE43FFE26}"/>
              </a:ext>
            </a:extLst>
          </p:cNvPr>
          <p:cNvSpPr/>
          <p:nvPr/>
        </p:nvSpPr>
        <p:spPr>
          <a:xfrm rot="5400000">
            <a:off x="4376173" y="3646708"/>
            <a:ext cx="2538953" cy="3606230"/>
          </a:xfrm>
          <a:prstGeom prst="hexagon">
            <a:avLst/>
          </a:prstGeom>
          <a:blipFill dpi="0" rotWithShape="0">
            <a:blip r:embed="rId4"/>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B34D8643-92AE-50BE-BF9A-4700B190FC3D}"/>
              </a:ext>
            </a:extLst>
          </p:cNvPr>
          <p:cNvSpPr/>
          <p:nvPr/>
        </p:nvSpPr>
        <p:spPr>
          <a:xfrm rot="5400000">
            <a:off x="7912600" y="4054655"/>
            <a:ext cx="2411427" cy="3195263"/>
          </a:xfrm>
          <a:prstGeom prst="hexagon">
            <a:avLst/>
          </a:prstGeom>
          <a:blipFill dpi="0" rotWithShape="0">
            <a:blip r:embed="rId5"/>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F9F0D32D-8F39-CC2C-82DC-BBD14E45DB53}"/>
              </a:ext>
            </a:extLst>
          </p:cNvPr>
          <p:cNvSpPr/>
          <p:nvPr/>
        </p:nvSpPr>
        <p:spPr>
          <a:xfrm rot="5400000">
            <a:off x="5592118" y="1661440"/>
            <a:ext cx="2778343" cy="3154166"/>
          </a:xfrm>
          <a:prstGeom prst="hexagon">
            <a:avLst/>
          </a:prstGeom>
          <a:blipFill dpi="0" rotWithShape="0">
            <a:blip r:embed="rId6"/>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xagon 7">
            <a:extLst>
              <a:ext uri="{FF2B5EF4-FFF2-40B4-BE49-F238E27FC236}">
                <a16:creationId xmlns:a16="http://schemas.microsoft.com/office/drawing/2014/main" id="{347F409B-889F-BD04-9297-FB9601780074}"/>
              </a:ext>
            </a:extLst>
          </p:cNvPr>
          <p:cNvSpPr/>
          <p:nvPr/>
        </p:nvSpPr>
        <p:spPr>
          <a:xfrm rot="5400000">
            <a:off x="8894539" y="1636474"/>
            <a:ext cx="2656494" cy="3184989"/>
          </a:xfrm>
          <a:prstGeom prst="hexagon">
            <a:avLst/>
          </a:prstGeom>
          <a:blipFill dpi="0" rotWithShape="0">
            <a:blip r:embed="rId7"/>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325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79D04F-EDA1-4243-7A16-7460ED6E2622}"/>
              </a:ext>
            </a:extLst>
          </p:cNvPr>
          <p:cNvSpPr txBox="1"/>
          <p:nvPr/>
        </p:nvSpPr>
        <p:spPr>
          <a:xfrm>
            <a:off x="321296" y="2001288"/>
            <a:ext cx="11729189" cy="4154984"/>
          </a:xfrm>
          <a:prstGeom prst="rect">
            <a:avLst/>
          </a:prstGeom>
          <a:noFill/>
        </p:spPr>
        <p:txBody>
          <a:bodyPr wrap="square" rtlCol="0">
            <a:spAutoFit/>
          </a:bodyPr>
          <a:lstStyle/>
          <a:p>
            <a:pPr lvl="0" indent="30480" algn="just" eaLnBrk="0" fontAlgn="base" hangingPunct="0">
              <a:spcBef>
                <a:spcPct val="0"/>
              </a:spcBef>
              <a:spcAft>
                <a:spcPct val="0"/>
              </a:spcAft>
            </a:pPr>
            <a:r>
              <a:rPr kumimoji="0" lang="en-US" altLang="en-US" sz="2400" b="0" i="0" u="none" strike="noStrike" cap="none" normalizeH="0" baseline="0" dirty="0">
                <a:ln>
                  <a:noFill/>
                </a:ln>
                <a:solidFill>
                  <a:schemeClr val="tx1"/>
                </a:solidFill>
                <a:effectLst/>
                <a:latin typeface="+mn-lt"/>
                <a:ea typeface="Cambria" panose="02040503050406030204" pitchFamily="18" charset="0"/>
                <a:cs typeface="Cambria" panose="02040503050406030204" pitchFamily="18" charset="0"/>
              </a:rPr>
              <a:t>Seba construction and Drilling Company is a company established by highly qualified and experienced staff with a very high reputation in their field of expertise, as private limited company, to contribute towards promoting self-reliance and social progress in Tanzania.</a:t>
            </a:r>
            <a:endParaRPr kumimoji="0" lang="en-US" altLang="en-US" sz="1100" b="0" i="0" u="none" strike="noStrike" cap="none" normalizeH="0" baseline="0" dirty="0">
              <a:ln>
                <a:noFill/>
              </a:ln>
              <a:solidFill>
                <a:schemeClr val="tx1"/>
              </a:solidFill>
              <a:effectLst/>
              <a:latin typeface="+mn-lt"/>
            </a:endParaRPr>
          </a:p>
          <a:p>
            <a:pPr lvl="0" indent="30480" algn="just" eaLnBrk="0" fontAlgn="base" hangingPunct="0">
              <a:spcBef>
                <a:spcPct val="0"/>
              </a:spcBef>
              <a:spcAft>
                <a:spcPct val="0"/>
              </a:spcAft>
            </a:pPr>
            <a:endParaRPr kumimoji="0" lang="en-US" altLang="en-US" sz="2400" b="0" i="0" u="none" strike="noStrike" cap="none" normalizeH="0" baseline="0" dirty="0">
              <a:ln>
                <a:noFill/>
              </a:ln>
              <a:solidFill>
                <a:schemeClr val="tx1"/>
              </a:solidFill>
              <a:effectLst/>
              <a:latin typeface="+mn-lt"/>
              <a:ea typeface="Cambria" panose="02040503050406030204" pitchFamily="18" charset="0"/>
              <a:cs typeface="Cambria" panose="02040503050406030204" pitchFamily="18" charset="0"/>
            </a:endParaRPr>
          </a:p>
          <a:p>
            <a:pPr lvl="0" indent="30480" algn="just" eaLnBrk="0" fontAlgn="base" hangingPunct="0">
              <a:spcBef>
                <a:spcPct val="0"/>
              </a:spcBef>
              <a:spcAft>
                <a:spcPct val="0"/>
              </a:spcAft>
            </a:pPr>
            <a:r>
              <a:rPr kumimoji="0" lang="en-US" altLang="en-US" sz="2400" b="0" i="0" u="none" strike="noStrike" cap="none" normalizeH="0" baseline="0" dirty="0">
                <a:ln>
                  <a:noFill/>
                </a:ln>
                <a:solidFill>
                  <a:schemeClr val="tx1"/>
                </a:solidFill>
                <a:effectLst/>
                <a:latin typeface="+mn-lt"/>
                <a:ea typeface="Cambria" panose="02040503050406030204" pitchFamily="18" charset="0"/>
                <a:cs typeface="Cambria" panose="02040503050406030204" pitchFamily="18" charset="0"/>
              </a:rPr>
              <a:t>Seba construction and Drilling Company is dedicated to providing clients with personalized service, unmatched in the drilling industry. We guarantee to meet the demands of your project in a timely, cost-effective manner, while upholding our standard of superiority. At Seba construction and Drilling Company, we strive to maintain a professional work setting in which integrity, excellence and safety is maintained.</a:t>
            </a:r>
            <a:endParaRPr lang="en-US" altLang="en-US" sz="2400" dirty="0">
              <a:latin typeface="+mn-lt"/>
              <a:ea typeface="Cambria" panose="02040503050406030204" pitchFamily="18" charset="0"/>
            </a:endParaRPr>
          </a:p>
          <a:p>
            <a:pPr lvl="0" indent="30480" algn="just" eaLnBrk="0" fontAlgn="base" hangingPunct="0">
              <a:spcBef>
                <a:spcPct val="0"/>
              </a:spcBef>
              <a:spcAft>
                <a:spcPct val="0"/>
              </a:spcAft>
            </a:pPr>
            <a:r>
              <a:rPr lang="en-US" altLang="en-US" sz="2400" dirty="0">
                <a:latin typeface="+mn-lt"/>
                <a:ea typeface="Cambria" panose="02040503050406030204" pitchFamily="18" charset="0"/>
              </a:rPr>
              <a:t>We value the importance of our relationship and we will continue to remain fair and true in dealings with all employee, clients and Partners.</a:t>
            </a:r>
            <a:endParaRPr kumimoji="0" lang="en-US" altLang="en-US" sz="4000" b="0" i="0" u="none" strike="noStrike" cap="none" normalizeH="0" baseline="0" dirty="0">
              <a:ln>
                <a:noFill/>
              </a:ln>
              <a:solidFill>
                <a:schemeClr val="tx1"/>
              </a:solidFill>
              <a:effectLst/>
              <a:latin typeface="+mn-lt"/>
            </a:endParaRPr>
          </a:p>
        </p:txBody>
      </p:sp>
      <p:sp>
        <p:nvSpPr>
          <p:cNvPr id="3" name="TextBox 2">
            <a:extLst>
              <a:ext uri="{FF2B5EF4-FFF2-40B4-BE49-F238E27FC236}">
                <a16:creationId xmlns:a16="http://schemas.microsoft.com/office/drawing/2014/main" id="{3FE4A03A-CDA9-34D6-9CFE-C3F5C09B3FDE}"/>
              </a:ext>
            </a:extLst>
          </p:cNvPr>
          <p:cNvSpPr txBox="1"/>
          <p:nvPr/>
        </p:nvSpPr>
        <p:spPr>
          <a:xfrm>
            <a:off x="4400185" y="790616"/>
            <a:ext cx="4213781" cy="769441"/>
          </a:xfrm>
          <a:prstGeom prst="rect">
            <a:avLst/>
          </a:prstGeom>
          <a:noFill/>
        </p:spPr>
        <p:txBody>
          <a:bodyPr wrap="square" rtlCol="0">
            <a:spAutoFit/>
          </a:bodyPr>
          <a:lstStyle/>
          <a:p>
            <a:r>
              <a:rPr lang="en-US" sz="3600" dirty="0">
                <a:solidFill>
                  <a:schemeClr val="bg1"/>
                </a:solidFill>
                <a:latin typeface="Impact" panose="020B0806030902050204" pitchFamily="34" charset="0"/>
              </a:rPr>
              <a:t>OUR MISSION</a:t>
            </a:r>
            <a:r>
              <a:rPr lang="en-US" sz="4400" dirty="0">
                <a:solidFill>
                  <a:schemeClr val="bg1"/>
                </a:solidFill>
                <a:latin typeface="Impact" panose="020B0806030902050204" pitchFamily="34" charset="0"/>
              </a:rPr>
              <a:t>:</a:t>
            </a:r>
            <a:endParaRPr lang="en-US" sz="4400" dirty="0">
              <a:solidFill>
                <a:schemeClr val="bg1"/>
              </a:solidFill>
            </a:endParaRPr>
          </a:p>
        </p:txBody>
      </p:sp>
      <p:pic>
        <p:nvPicPr>
          <p:cNvPr id="4" name="Picture 8">
            <a:extLst>
              <a:ext uri="{FF2B5EF4-FFF2-40B4-BE49-F238E27FC236}">
                <a16:creationId xmlns:a16="http://schemas.microsoft.com/office/drawing/2014/main" id="{1E9A6035-1F43-F124-6ED7-FB6CFC815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772" y="664028"/>
            <a:ext cx="3404969" cy="10994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D6D509-D05C-4AA7-711C-55705764A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a:extLst>
              <a:ext uri="{FF2B5EF4-FFF2-40B4-BE49-F238E27FC236}">
                <a16:creationId xmlns:a16="http://schemas.microsoft.com/office/drawing/2014/main" id="{4FD67D54-2DEE-D880-2323-ABEA29AA46C9}"/>
              </a:ext>
            </a:extLst>
          </p:cNvPr>
          <p:cNvSpPr txBox="1"/>
          <p:nvPr/>
        </p:nvSpPr>
        <p:spPr>
          <a:xfrm>
            <a:off x="3490645" y="966039"/>
            <a:ext cx="6097712" cy="523220"/>
          </a:xfrm>
          <a:prstGeom prst="rect">
            <a:avLst/>
          </a:prstGeom>
          <a:noFill/>
        </p:spPr>
        <p:txBody>
          <a:bodyPr wrap="square">
            <a:spAutoFit/>
          </a:bodyPr>
          <a:lstStyle/>
          <a:p>
            <a:r>
              <a:rPr lang="en-US" sz="2800" dirty="0">
                <a:solidFill>
                  <a:schemeClr val="bg1"/>
                </a:solidFill>
                <a:latin typeface="Impact" panose="020B0806030902050204" pitchFamily="34" charset="0"/>
              </a:rPr>
              <a:t>OUR KEY TECHNICAL PERSONEL</a:t>
            </a:r>
            <a:endParaRPr lang="en-US" sz="2800" kern="1200" dirty="0">
              <a:solidFill>
                <a:schemeClr val="bg1"/>
              </a:solidFill>
            </a:endParaRPr>
          </a:p>
        </p:txBody>
      </p:sp>
      <p:graphicFrame>
        <p:nvGraphicFramePr>
          <p:cNvPr id="3" name="Table 2">
            <a:extLst>
              <a:ext uri="{FF2B5EF4-FFF2-40B4-BE49-F238E27FC236}">
                <a16:creationId xmlns:a16="http://schemas.microsoft.com/office/drawing/2014/main" id="{998D57C7-404E-F368-3443-A7698D4AC0A2}"/>
              </a:ext>
            </a:extLst>
          </p:cNvPr>
          <p:cNvGraphicFramePr>
            <a:graphicFrameLocks noGrp="1"/>
          </p:cNvGraphicFramePr>
          <p:nvPr>
            <p:extLst>
              <p:ext uri="{D42A27DB-BD31-4B8C-83A1-F6EECF244321}">
                <p14:modId xmlns:p14="http://schemas.microsoft.com/office/powerpoint/2010/main" val="2000018438"/>
              </p:ext>
            </p:extLst>
          </p:nvPr>
        </p:nvGraphicFramePr>
        <p:xfrm>
          <a:off x="493678" y="1893177"/>
          <a:ext cx="11239409" cy="3644592"/>
        </p:xfrm>
        <a:graphic>
          <a:graphicData uri="http://schemas.openxmlformats.org/drawingml/2006/table">
            <a:tbl>
              <a:tblPr firstRow="1" bandRow="1">
                <a:tableStyleId>{5C22544A-7EE6-4342-B048-85BDC9FD1C3A}</a:tableStyleId>
              </a:tblPr>
              <a:tblGrid>
                <a:gridCol w="4882119">
                  <a:extLst>
                    <a:ext uri="{9D8B030D-6E8A-4147-A177-3AD203B41FA5}">
                      <a16:colId xmlns:a16="http://schemas.microsoft.com/office/drawing/2014/main" val="3515131261"/>
                    </a:ext>
                  </a:extLst>
                </a:gridCol>
                <a:gridCol w="2610820">
                  <a:extLst>
                    <a:ext uri="{9D8B030D-6E8A-4147-A177-3AD203B41FA5}">
                      <a16:colId xmlns:a16="http://schemas.microsoft.com/office/drawing/2014/main" val="3566463408"/>
                    </a:ext>
                  </a:extLst>
                </a:gridCol>
                <a:gridCol w="3746470">
                  <a:extLst>
                    <a:ext uri="{9D8B030D-6E8A-4147-A177-3AD203B41FA5}">
                      <a16:colId xmlns:a16="http://schemas.microsoft.com/office/drawing/2014/main" val="1478523488"/>
                    </a:ext>
                  </a:extLst>
                </a:gridCol>
              </a:tblGrid>
              <a:tr h="455574">
                <a:tc>
                  <a:txBody>
                    <a:bodyPr/>
                    <a:lstStyle/>
                    <a:p>
                      <a:r>
                        <a:rPr lang="en-US" sz="1800" b="1" kern="12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TITLE</a:t>
                      </a:r>
                    </a:p>
                  </a:txBody>
                  <a:tcPr/>
                </a:tc>
                <a:tc>
                  <a:txBody>
                    <a:bodyPr/>
                    <a:lstStyle/>
                    <a:p>
                      <a:r>
                        <a:rPr lang="en-US" sz="1800" b="1" kern="12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QTY</a:t>
                      </a:r>
                    </a:p>
                  </a:txBody>
                  <a:tcPr/>
                </a:tc>
                <a:tc>
                  <a:txBody>
                    <a:bodyPr/>
                    <a:lstStyle/>
                    <a:p>
                      <a:r>
                        <a:rPr lang="en-US" sz="1800" b="1" kern="12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MODE OF EMPLOYMENT</a:t>
                      </a:r>
                    </a:p>
                  </a:txBody>
                  <a:tcPr/>
                </a:tc>
                <a:extLst>
                  <a:ext uri="{0D108BD9-81ED-4DB2-BD59-A6C34878D82A}">
                    <a16:rowId xmlns:a16="http://schemas.microsoft.com/office/drawing/2014/main" val="3577606299"/>
                  </a:ext>
                </a:extLst>
              </a:tr>
              <a:tr h="455574">
                <a:tc>
                  <a:txBody>
                    <a:bodyPr/>
                    <a:lstStyle/>
                    <a:p>
                      <a:r>
                        <a:rPr lang="en-US" sz="1800" b="1" kern="1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Civil Engineeers</a:t>
                      </a:r>
                    </a:p>
                  </a:txBody>
                  <a:tcPr/>
                </a:tc>
                <a:tc>
                  <a:txBody>
                    <a:bodyPr/>
                    <a:lstStyle/>
                    <a:p>
                      <a:r>
                        <a:rPr lang="en-US" sz="1800" b="1" kern="1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3</a:t>
                      </a:r>
                    </a:p>
                  </a:txBody>
                  <a:tcPr/>
                </a:tc>
                <a:tc>
                  <a:txBody>
                    <a:bodyPr/>
                    <a:lstStyle/>
                    <a:p>
                      <a:r>
                        <a:rPr lang="en-US" sz="1800" b="1" kern="1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permanent</a:t>
                      </a:r>
                    </a:p>
                  </a:txBody>
                  <a:tcPr/>
                </a:tc>
                <a:extLst>
                  <a:ext uri="{0D108BD9-81ED-4DB2-BD59-A6C34878D82A}">
                    <a16:rowId xmlns:a16="http://schemas.microsoft.com/office/drawing/2014/main" val="3911337826"/>
                  </a:ext>
                </a:extLst>
              </a:tr>
              <a:tr h="455574">
                <a:tc>
                  <a:txBody>
                    <a:bodyPr/>
                    <a:lstStyle/>
                    <a:p>
                      <a:r>
                        <a:rPr lang="en-US" sz="1800" b="1" kern="1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Geology Engineer</a:t>
                      </a:r>
                    </a:p>
                  </a:txBody>
                  <a:tcPr/>
                </a:tc>
                <a:tc>
                  <a:txBody>
                    <a:bodyPr/>
                    <a:lstStyle/>
                    <a:p>
                      <a:r>
                        <a:rPr lang="en-US" sz="1800" b="1" kern="1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1</a:t>
                      </a:r>
                    </a:p>
                  </a:txBody>
                  <a:tcPr/>
                </a:tc>
                <a:tc>
                  <a:txBody>
                    <a:bodyPr/>
                    <a:lstStyle/>
                    <a:p>
                      <a:r>
                        <a:rPr lang="en-US" sz="1800" b="1" kern="1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Permanent </a:t>
                      </a:r>
                    </a:p>
                  </a:txBody>
                  <a:tcPr/>
                </a:tc>
                <a:extLst>
                  <a:ext uri="{0D108BD9-81ED-4DB2-BD59-A6C34878D82A}">
                    <a16:rowId xmlns:a16="http://schemas.microsoft.com/office/drawing/2014/main" val="2435507171"/>
                  </a:ext>
                </a:extLst>
              </a:tr>
              <a:tr h="455574">
                <a:tc>
                  <a:txBody>
                    <a:bodyPr/>
                    <a:lstStyle/>
                    <a:p>
                      <a:r>
                        <a:rPr lang="en-US" sz="1800" b="1" kern="1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GIS expert/Land Suveyor</a:t>
                      </a:r>
                    </a:p>
                  </a:txBody>
                  <a:tcPr/>
                </a:tc>
                <a:tc>
                  <a:txBody>
                    <a:bodyPr/>
                    <a:lstStyle/>
                    <a:p>
                      <a:r>
                        <a:rPr lang="en-US" sz="1800" b="1" kern="1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1</a:t>
                      </a:r>
                    </a:p>
                  </a:txBody>
                  <a:tcPr/>
                </a:tc>
                <a:tc>
                  <a:txBody>
                    <a:bodyPr/>
                    <a:lstStyle/>
                    <a:p>
                      <a:r>
                        <a:rPr lang="en-US" sz="1800" b="1" kern="1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permanent</a:t>
                      </a:r>
                    </a:p>
                  </a:txBody>
                  <a:tcPr/>
                </a:tc>
                <a:extLst>
                  <a:ext uri="{0D108BD9-81ED-4DB2-BD59-A6C34878D82A}">
                    <a16:rowId xmlns:a16="http://schemas.microsoft.com/office/drawing/2014/main" val="867253641"/>
                  </a:ext>
                </a:extLst>
              </a:tr>
              <a:tr h="455574">
                <a:tc>
                  <a:txBody>
                    <a:bodyPr/>
                    <a:lstStyle/>
                    <a:p>
                      <a:r>
                        <a:rPr lang="en-US" sz="1800" b="1" kern="1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Drilling Experts</a:t>
                      </a:r>
                    </a:p>
                  </a:txBody>
                  <a:tcPr/>
                </a:tc>
                <a:tc>
                  <a:txBody>
                    <a:bodyPr/>
                    <a:lstStyle/>
                    <a:p>
                      <a:r>
                        <a:rPr lang="en-US" sz="1800" b="1" kern="1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5</a:t>
                      </a:r>
                    </a:p>
                  </a:txBody>
                  <a:tcPr/>
                </a:tc>
                <a:tc>
                  <a:txBody>
                    <a:bodyPr/>
                    <a:lstStyle/>
                    <a:p>
                      <a:r>
                        <a:rPr lang="en-US" sz="1800" b="1" kern="1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Permanent</a:t>
                      </a:r>
                    </a:p>
                  </a:txBody>
                  <a:tcPr/>
                </a:tc>
                <a:extLst>
                  <a:ext uri="{0D108BD9-81ED-4DB2-BD59-A6C34878D82A}">
                    <a16:rowId xmlns:a16="http://schemas.microsoft.com/office/drawing/2014/main" val="2830382648"/>
                  </a:ext>
                </a:extLst>
              </a:tr>
              <a:tr h="455574">
                <a:tc>
                  <a:txBody>
                    <a:bodyPr/>
                    <a:lstStyle/>
                    <a:p>
                      <a:r>
                        <a:rPr lang="en-US" sz="1800" b="1" kern="1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Mining Technician</a:t>
                      </a:r>
                    </a:p>
                  </a:txBody>
                  <a:tcPr/>
                </a:tc>
                <a:tc>
                  <a:txBody>
                    <a:bodyPr/>
                    <a:lstStyle/>
                    <a:p>
                      <a:r>
                        <a:rPr lang="en-US" sz="1800" b="1" kern="1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1</a:t>
                      </a:r>
                    </a:p>
                  </a:txBody>
                  <a:tcPr/>
                </a:tc>
                <a:tc>
                  <a:txBody>
                    <a:bodyPr/>
                    <a:lstStyle/>
                    <a:p>
                      <a:r>
                        <a:rPr lang="en-US" sz="1800" b="1" kern="1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Permanent </a:t>
                      </a:r>
                    </a:p>
                  </a:txBody>
                  <a:tcPr/>
                </a:tc>
                <a:extLst>
                  <a:ext uri="{0D108BD9-81ED-4DB2-BD59-A6C34878D82A}">
                    <a16:rowId xmlns:a16="http://schemas.microsoft.com/office/drawing/2014/main" val="3970842151"/>
                  </a:ext>
                </a:extLst>
              </a:tr>
              <a:tr h="455574">
                <a:tc>
                  <a:txBody>
                    <a:bodyPr/>
                    <a:lstStyle/>
                    <a:p>
                      <a:r>
                        <a:rPr lang="en-US" sz="1800" b="1" kern="1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HSE Officers</a:t>
                      </a:r>
                    </a:p>
                  </a:txBody>
                  <a:tcPr/>
                </a:tc>
                <a:tc>
                  <a:txBody>
                    <a:bodyPr/>
                    <a:lstStyle/>
                    <a:p>
                      <a:r>
                        <a:rPr lang="en-US" sz="1800" b="1" kern="1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2</a:t>
                      </a:r>
                    </a:p>
                  </a:txBody>
                  <a:tcPr/>
                </a:tc>
                <a:tc>
                  <a:txBody>
                    <a:bodyPr/>
                    <a:lstStyle/>
                    <a:p>
                      <a:r>
                        <a:rPr lang="en-US" sz="1800" b="1" kern="1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Permanent</a:t>
                      </a:r>
                    </a:p>
                  </a:txBody>
                  <a:tcPr/>
                </a:tc>
                <a:extLst>
                  <a:ext uri="{0D108BD9-81ED-4DB2-BD59-A6C34878D82A}">
                    <a16:rowId xmlns:a16="http://schemas.microsoft.com/office/drawing/2014/main" val="2103206285"/>
                  </a:ext>
                </a:extLst>
              </a:tr>
              <a:tr h="455574">
                <a:tc>
                  <a:txBody>
                    <a:bodyPr/>
                    <a:lstStyle/>
                    <a:p>
                      <a:r>
                        <a:rPr lang="en-US" sz="1800" b="1" kern="1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Drillers</a:t>
                      </a:r>
                    </a:p>
                  </a:txBody>
                  <a:tcPr/>
                </a:tc>
                <a:tc>
                  <a:txBody>
                    <a:bodyPr/>
                    <a:lstStyle/>
                    <a:p>
                      <a:r>
                        <a:rPr lang="en-US" sz="1800" b="1" kern="1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5</a:t>
                      </a:r>
                    </a:p>
                  </a:txBody>
                  <a:tcPr/>
                </a:tc>
                <a:tc>
                  <a:txBody>
                    <a:bodyPr/>
                    <a:lstStyle/>
                    <a:p>
                      <a:r>
                        <a:rPr lang="en-US" sz="1800" b="1" kern="1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Permanent</a:t>
                      </a:r>
                    </a:p>
                  </a:txBody>
                  <a:tcPr/>
                </a:tc>
                <a:extLst>
                  <a:ext uri="{0D108BD9-81ED-4DB2-BD59-A6C34878D82A}">
                    <a16:rowId xmlns:a16="http://schemas.microsoft.com/office/drawing/2014/main" val="3177493627"/>
                  </a:ext>
                </a:extLst>
              </a:tr>
            </a:tbl>
          </a:graphicData>
        </a:graphic>
      </p:graphicFrame>
    </p:spTree>
    <p:extLst>
      <p:ext uri="{BB962C8B-B14F-4D97-AF65-F5344CB8AC3E}">
        <p14:creationId xmlns:p14="http://schemas.microsoft.com/office/powerpoint/2010/main" val="25842389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D6D509-D05C-4AA7-711C-55705764A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Box 5">
            <a:extLst>
              <a:ext uri="{FF2B5EF4-FFF2-40B4-BE49-F238E27FC236}">
                <a16:creationId xmlns:a16="http://schemas.microsoft.com/office/drawing/2014/main" id="{4FD67D54-2DEE-D880-2323-ABEA29AA46C9}"/>
              </a:ext>
            </a:extLst>
          </p:cNvPr>
          <p:cNvSpPr txBox="1"/>
          <p:nvPr/>
        </p:nvSpPr>
        <p:spPr>
          <a:xfrm>
            <a:off x="3490645" y="966039"/>
            <a:ext cx="6097712" cy="52322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pPr>
            <a:r>
              <a:rPr lang="en-US" altLang="en-US" sz="2800" dirty="0">
                <a:solidFill>
                  <a:schemeClr val="bg1"/>
                </a:solidFill>
                <a:latin typeface="Impact" panose="020B0806030902050204" pitchFamily="34" charset="0"/>
                <a:ea typeface="Cambria" panose="02040503050406030204" pitchFamily="18" charset="0"/>
                <a:cs typeface="Cambria" panose="02040503050406030204" pitchFamily="18" charset="0"/>
              </a:rPr>
              <a:t>CIVIL AND DUILDING CONSTRUCTION</a:t>
            </a:r>
            <a:endParaRPr kumimoji="0" lang="en-US" altLang="en-US" sz="2800" i="0" u="none" strike="noStrike" cap="none" normalizeH="0" baseline="0" dirty="0">
              <a:ln>
                <a:noFill/>
              </a:ln>
              <a:solidFill>
                <a:schemeClr val="bg1"/>
              </a:solidFill>
              <a:effectLst/>
              <a:latin typeface="Arial" panose="020B0604020202020204" pitchFamily="34" charset="0"/>
              <a:ea typeface="Cambria" panose="02040503050406030204" pitchFamily="18" charset="0"/>
              <a:cs typeface="Cambria" panose="02040503050406030204" pitchFamily="18" charset="0"/>
            </a:endParaRPr>
          </a:p>
        </p:txBody>
      </p:sp>
      <p:graphicFrame>
        <p:nvGraphicFramePr>
          <p:cNvPr id="3" name="Content Placeholder 3">
            <a:extLst>
              <a:ext uri="{FF2B5EF4-FFF2-40B4-BE49-F238E27FC236}">
                <a16:creationId xmlns:a16="http://schemas.microsoft.com/office/drawing/2014/main" id="{1D737B09-FA9E-7E22-496A-2D7DA7EBCF01}"/>
              </a:ext>
            </a:extLst>
          </p:cNvPr>
          <p:cNvGraphicFramePr>
            <a:graphicFrameLocks noGrp="1"/>
          </p:cNvGraphicFramePr>
          <p:nvPr>
            <p:ph idx="1"/>
            <p:extLst>
              <p:ext uri="{D42A27DB-BD31-4B8C-83A1-F6EECF244321}">
                <p14:modId xmlns:p14="http://schemas.microsoft.com/office/powerpoint/2010/main" val="1303350851"/>
              </p:ext>
            </p:extLst>
          </p:nvPr>
        </p:nvGraphicFramePr>
        <p:xfrm>
          <a:off x="626722" y="1920433"/>
          <a:ext cx="11363220" cy="4624204"/>
        </p:xfrm>
        <a:graphic>
          <a:graphicData uri="http://schemas.openxmlformats.org/drawingml/2006/table">
            <a:tbl>
              <a:tblPr firstRow="1" bandRow="1">
                <a:tableStyleId>{5C22544A-7EE6-4342-B048-85BDC9FD1C3A}</a:tableStyleId>
              </a:tblPr>
              <a:tblGrid>
                <a:gridCol w="625356">
                  <a:extLst>
                    <a:ext uri="{9D8B030D-6E8A-4147-A177-3AD203B41FA5}">
                      <a16:colId xmlns:a16="http://schemas.microsoft.com/office/drawing/2014/main" val="458535749"/>
                    </a:ext>
                  </a:extLst>
                </a:gridCol>
                <a:gridCol w="3919932">
                  <a:extLst>
                    <a:ext uri="{9D8B030D-6E8A-4147-A177-3AD203B41FA5}">
                      <a16:colId xmlns:a16="http://schemas.microsoft.com/office/drawing/2014/main" val="1152516714"/>
                    </a:ext>
                  </a:extLst>
                </a:gridCol>
                <a:gridCol w="2272644">
                  <a:extLst>
                    <a:ext uri="{9D8B030D-6E8A-4147-A177-3AD203B41FA5}">
                      <a16:colId xmlns:a16="http://schemas.microsoft.com/office/drawing/2014/main" val="600450909"/>
                    </a:ext>
                  </a:extLst>
                </a:gridCol>
                <a:gridCol w="1845800">
                  <a:extLst>
                    <a:ext uri="{9D8B030D-6E8A-4147-A177-3AD203B41FA5}">
                      <a16:colId xmlns:a16="http://schemas.microsoft.com/office/drawing/2014/main" val="2735438421"/>
                    </a:ext>
                  </a:extLst>
                </a:gridCol>
                <a:gridCol w="2699488">
                  <a:extLst>
                    <a:ext uri="{9D8B030D-6E8A-4147-A177-3AD203B41FA5}">
                      <a16:colId xmlns:a16="http://schemas.microsoft.com/office/drawing/2014/main" val="931810494"/>
                    </a:ext>
                  </a:extLst>
                </a:gridCol>
              </a:tblGrid>
              <a:tr h="537700">
                <a:tc>
                  <a:txBody>
                    <a:bodyPr/>
                    <a:lstStyle/>
                    <a:p>
                      <a:r>
                        <a:rPr lang="en-US" dirty="0"/>
                        <a:t>S/N</a:t>
                      </a:r>
                    </a:p>
                  </a:txBody>
                  <a:tcPr/>
                </a:tc>
                <a:tc>
                  <a:txBody>
                    <a:bodyPr/>
                    <a:lstStyle/>
                    <a:p>
                      <a:r>
                        <a:rPr lang="en-US" dirty="0"/>
                        <a:t>PROJECT NAME</a:t>
                      </a:r>
                    </a:p>
                  </a:txBody>
                  <a:tcPr/>
                </a:tc>
                <a:tc>
                  <a:txBody>
                    <a:bodyPr/>
                    <a:lstStyle/>
                    <a:p>
                      <a:r>
                        <a:rPr lang="en-US" dirty="0"/>
                        <a:t>CLIENT</a:t>
                      </a:r>
                    </a:p>
                  </a:txBody>
                  <a:tcPr/>
                </a:tc>
                <a:tc>
                  <a:txBody>
                    <a:bodyPr/>
                    <a:lstStyle/>
                    <a:p>
                      <a:r>
                        <a:rPr lang="en-US" dirty="0"/>
                        <a:t>YEAR</a:t>
                      </a:r>
                    </a:p>
                  </a:txBody>
                  <a:tcPr/>
                </a:tc>
                <a:tc>
                  <a:txBody>
                    <a:bodyPr/>
                    <a:lstStyle/>
                    <a:p>
                      <a:r>
                        <a:rPr lang="en-US" dirty="0"/>
                        <a:t>CONTRACT SUM</a:t>
                      </a:r>
                    </a:p>
                  </a:txBody>
                  <a:tcPr/>
                </a:tc>
                <a:extLst>
                  <a:ext uri="{0D108BD9-81ED-4DB2-BD59-A6C34878D82A}">
                    <a16:rowId xmlns:a16="http://schemas.microsoft.com/office/drawing/2014/main" val="4087085450"/>
                  </a:ext>
                </a:extLst>
              </a:tr>
              <a:tr h="1381585">
                <a:tc>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Construction of Chitoholi Water Supply Scheme</a:t>
                      </a:r>
                    </a:p>
                    <a:p>
                      <a:endParaRPr lang="en-US" dirty="0"/>
                    </a:p>
                  </a:txBody>
                  <a:tcPr/>
                </a:tc>
                <a:tc>
                  <a:txBody>
                    <a:bodyPr/>
                    <a:lstStyle/>
                    <a:p>
                      <a:pPr marL="71120" marR="0" algn="ctr">
                        <a:spcBef>
                          <a:spcPts val="0"/>
                        </a:spcBef>
                        <a:spcAft>
                          <a:spcPts val="0"/>
                        </a:spcAft>
                      </a:pPr>
                      <a:r>
                        <a:rPr lang="en-US" sz="1600" b="1"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Ruwasa,Tandahimba</a:t>
                      </a:r>
                      <a:r>
                        <a:rPr lang="en-US" sz="16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District</a:t>
                      </a:r>
                    </a:p>
                  </a:txBody>
                  <a:tcPr/>
                </a:tc>
                <a:tc>
                  <a:txBody>
                    <a:bodyPr/>
                    <a:lstStyle/>
                    <a:p>
                      <a:r>
                        <a:rPr lang="en-US" sz="1800" b="1" kern="1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2024</a:t>
                      </a:r>
                    </a:p>
                  </a:txBody>
                  <a:tcPr/>
                </a:tc>
                <a:tc>
                  <a:txBody>
                    <a:bodyPr/>
                    <a:lstStyle/>
                    <a:p>
                      <a:endParaRPr lang="en-US" dirty="0"/>
                    </a:p>
                  </a:txBody>
                  <a:tcPr/>
                </a:tc>
                <a:extLst>
                  <a:ext uri="{0D108BD9-81ED-4DB2-BD59-A6C34878D82A}">
                    <a16:rowId xmlns:a16="http://schemas.microsoft.com/office/drawing/2014/main" val="1005790356"/>
                  </a:ext>
                </a:extLst>
              </a:tr>
              <a:tr h="1173121">
                <a:tc>
                  <a:txBody>
                    <a:bodyPr/>
                    <a:lstStyle/>
                    <a:p>
                      <a:endParaRPr lang="en-US"/>
                    </a:p>
                  </a:txBody>
                  <a:tcPr/>
                </a:tc>
                <a:tc>
                  <a:txBody>
                    <a:bodyPr/>
                    <a:lstStyle/>
                    <a:p>
                      <a:pPr marL="72390" marR="273050" algn="ctr">
                        <a:spcBef>
                          <a:spcPts val="0"/>
                        </a:spcBef>
                        <a:spcAft>
                          <a:spcPts val="0"/>
                        </a:spcAft>
                      </a:pPr>
                      <a:r>
                        <a:rPr lang="en-US" sz="1800" b="1"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Rehablitation</a:t>
                      </a:r>
                      <a:r>
                        <a:rPr lang="en-US"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of </a:t>
                      </a:r>
                      <a:r>
                        <a:rPr lang="en-US" sz="1800" b="1"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Dihimba</a:t>
                      </a:r>
                      <a:r>
                        <a:rPr lang="en-US"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Water Supply Project in </a:t>
                      </a:r>
                      <a:r>
                        <a:rPr lang="en-US" sz="1800" b="1" dirty="0" err="1">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Mtwara</a:t>
                      </a:r>
                      <a:r>
                        <a:rPr lang="en-US"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District</a:t>
                      </a:r>
                    </a:p>
                  </a:txBody>
                  <a:tcPr/>
                </a:tc>
                <a:tc>
                  <a:txBody>
                    <a:bodyPr/>
                    <a:lstStyle/>
                    <a:p>
                      <a:pPr marL="71120" marR="0" algn="ctr">
                        <a:spcBef>
                          <a:spcPts val="0"/>
                        </a:spcBef>
                        <a:spcAft>
                          <a:spcPts val="0"/>
                        </a:spcAft>
                      </a:pPr>
                      <a:r>
                        <a:rPr lang="en-US"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Ruwasa,</a:t>
                      </a:r>
                      <a:r>
                        <a:rPr lang="en-US" sz="1800" b="1" baseline="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Mtwara</a:t>
                      </a:r>
                      <a:r>
                        <a:rPr lang="en-US"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 District</a:t>
                      </a:r>
                    </a:p>
                  </a:txBody>
                  <a:tcPr/>
                </a:tc>
                <a:tc>
                  <a:txBody>
                    <a:bodyPr/>
                    <a:lstStyle/>
                    <a:p>
                      <a:r>
                        <a:rPr lang="en-US" sz="1800" b="1" kern="1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2023</a:t>
                      </a:r>
                    </a:p>
                  </a:txBody>
                  <a:tcPr/>
                </a:tc>
                <a:tc>
                  <a:txBody>
                    <a:bodyPr/>
                    <a:lstStyle/>
                    <a:p>
                      <a:pPr marL="273050" marR="0" algn="ctr">
                        <a:lnSpc>
                          <a:spcPts val="1020"/>
                        </a:lnSpc>
                        <a:spcBef>
                          <a:spcPts val="0"/>
                        </a:spcBef>
                        <a:spcAft>
                          <a:spcPts val="0"/>
                        </a:spcAft>
                      </a:pPr>
                      <a:endParaRPr lang="en-US" sz="1800" b="1"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a:tc>
                <a:extLst>
                  <a:ext uri="{0D108BD9-81ED-4DB2-BD59-A6C34878D82A}">
                    <a16:rowId xmlns:a16="http://schemas.microsoft.com/office/drawing/2014/main" val="841998607"/>
                  </a:ext>
                </a:extLst>
              </a:tr>
              <a:tr h="580266">
                <a:tc>
                  <a:txBody>
                    <a:bodyPr/>
                    <a:lstStyle/>
                    <a:p>
                      <a:endParaRPr lang="en-US"/>
                    </a:p>
                  </a:txBody>
                  <a:tcPr/>
                </a:tc>
                <a:tc>
                  <a:txBody>
                    <a:bodyPr/>
                    <a:lstStyle/>
                    <a:p>
                      <a:endParaRPr lang="en-US" sz="1800" b="1" kern="1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a:tc>
                <a:tc>
                  <a:txBody>
                    <a:bodyPr/>
                    <a:lstStyle/>
                    <a:p>
                      <a:endParaRPr lang="en-US" sz="1800" b="1" kern="1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a:tc>
                <a:tc>
                  <a:txBody>
                    <a:bodyPr/>
                    <a:lstStyle/>
                    <a:p>
                      <a:endParaRPr lang="en-US" sz="1800" b="1" kern="1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a:tc>
                <a:tc>
                  <a:txBody>
                    <a:bodyPr/>
                    <a:lstStyle/>
                    <a:p>
                      <a:endParaRPr lang="en-US" sz="1800" b="1" kern="12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a:tc>
                <a:extLst>
                  <a:ext uri="{0D108BD9-81ED-4DB2-BD59-A6C34878D82A}">
                    <a16:rowId xmlns:a16="http://schemas.microsoft.com/office/drawing/2014/main" val="1858209248"/>
                  </a:ext>
                </a:extLst>
              </a:tr>
              <a:tr h="475766">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091249355"/>
                  </a:ext>
                </a:extLst>
              </a:tr>
              <a:tr h="475766">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855971011"/>
                  </a:ext>
                </a:extLst>
              </a:tr>
            </a:tbl>
          </a:graphicData>
        </a:graphic>
      </p:graphicFrame>
    </p:spTree>
    <p:extLst>
      <p:ext uri="{BB962C8B-B14F-4D97-AF65-F5344CB8AC3E}">
        <p14:creationId xmlns:p14="http://schemas.microsoft.com/office/powerpoint/2010/main" val="36600792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582991" y="1108231"/>
            <a:ext cx="8305800" cy="523220"/>
          </a:xfrm>
          <a:prstGeom prst="rect">
            <a:avLst/>
          </a:prstGeom>
          <a:noFill/>
        </p:spPr>
        <p:txBody>
          <a:bodyPr wrap="square">
            <a:spAutoFit/>
          </a:bodyPr>
          <a:lstStyle/>
          <a:p>
            <a:r>
              <a:rPr lang="en-US" sz="2800" dirty="0">
                <a:solidFill>
                  <a:schemeClr val="bg1"/>
                </a:solidFill>
                <a:latin typeface="Impact" panose="020B0806030902050204" pitchFamily="34" charset="0"/>
              </a:rPr>
              <a:t>SOME OF FEW CONSTRUCTION  PROJECTS </a:t>
            </a:r>
            <a:endParaRPr lang="en-US" sz="2800" dirty="0">
              <a:solidFill>
                <a:schemeClr val="bg1"/>
              </a:solidFill>
            </a:endParaRPr>
          </a:p>
        </p:txBody>
      </p:sp>
      <p:pic>
        <p:nvPicPr>
          <p:cNvPr id="2" name="Picture 1">
            <a:extLst>
              <a:ext uri="{FF2B5EF4-FFF2-40B4-BE49-F238E27FC236}">
                <a16:creationId xmlns:a16="http://schemas.microsoft.com/office/drawing/2014/main" id="{2CD6D509-D05C-4AA7-711C-55705764A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 name="Picture 2">
            <a:extLst>
              <a:ext uri="{FF2B5EF4-FFF2-40B4-BE49-F238E27FC236}">
                <a16:creationId xmlns:a16="http://schemas.microsoft.com/office/drawing/2014/main" id="{225E2E3A-2EAB-F015-EA75-AD66383341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312" y="1894980"/>
            <a:ext cx="10320068" cy="420953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TextBox 9">
            <a:extLst>
              <a:ext uri="{FF2B5EF4-FFF2-40B4-BE49-F238E27FC236}">
                <a16:creationId xmlns:a16="http://schemas.microsoft.com/office/drawing/2014/main" id="{ED516FE3-2732-EB6D-54C4-47E9E552CD67}"/>
              </a:ext>
            </a:extLst>
          </p:cNvPr>
          <p:cNvSpPr txBox="1"/>
          <p:nvPr/>
        </p:nvSpPr>
        <p:spPr>
          <a:xfrm>
            <a:off x="930135" y="6084477"/>
            <a:ext cx="9555892" cy="646331"/>
          </a:xfrm>
          <a:prstGeom prst="rect">
            <a:avLst/>
          </a:prstGeom>
          <a:noFill/>
        </p:spPr>
        <p:txBody>
          <a:bodyPr wrap="square" rtlCol="0">
            <a:spAutoFit/>
          </a:bodyPr>
          <a:lstStyle/>
          <a:p>
            <a:r>
              <a:rPr lang="en-US" altLang="en-US" b="1" dirty="0">
                <a:solidFill>
                  <a:srgbClr val="0070C0"/>
                </a:solidFill>
                <a:latin typeface="Cambria" panose="02040503050406030204" pitchFamily="18" charset="0"/>
                <a:ea typeface="Cambria" panose="02040503050406030204" pitchFamily="18" charset="0"/>
              </a:rPr>
              <a:t>1200 Cubic Metres Water Tank construction  at </a:t>
            </a:r>
            <a:r>
              <a:rPr lang="en-US" altLang="en-US" b="1" dirty="0" err="1">
                <a:solidFill>
                  <a:srgbClr val="0070C0"/>
                </a:solidFill>
                <a:latin typeface="Cambria" panose="02040503050406030204" pitchFamily="18" charset="0"/>
                <a:ea typeface="Cambria" panose="02040503050406030204" pitchFamily="18" charset="0"/>
              </a:rPr>
              <a:t>Wang’ombe</a:t>
            </a:r>
            <a:r>
              <a:rPr lang="en-US" altLang="en-US" b="1" dirty="0">
                <a:solidFill>
                  <a:srgbClr val="0070C0"/>
                </a:solidFill>
                <a:latin typeface="Cambria" panose="02040503050406030204" pitchFamily="18" charset="0"/>
                <a:ea typeface="Cambria" panose="02040503050406030204" pitchFamily="18" charset="0"/>
              </a:rPr>
              <a:t> Njombe -Iringa Region project</a:t>
            </a:r>
            <a:endParaRPr lang="en-US" sz="1800" kern="1200" dirty="0">
              <a:solidFill>
                <a:schemeClr val="tx1"/>
              </a:solidFill>
              <a:latin typeface="+mn-lt"/>
              <a:ea typeface="+mn-ea"/>
              <a:cs typeface="+mn-cs"/>
            </a:endParaRPr>
          </a:p>
        </p:txBody>
      </p:sp>
    </p:spTree>
    <p:extLst>
      <p:ext uri="{BB962C8B-B14F-4D97-AF65-F5344CB8AC3E}">
        <p14:creationId xmlns:p14="http://schemas.microsoft.com/office/powerpoint/2010/main" val="14152829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1"/>
          <p:cNvSpPr>
            <a:spLocks noChangeArrowheads="1"/>
          </p:cNvSpPr>
          <p:nvPr/>
        </p:nvSpPr>
        <p:spPr bwMode="auto">
          <a:xfrm>
            <a:off x="718099" y="1757499"/>
            <a:ext cx="10295645" cy="1206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ctr" defTabSz="914400" rtl="0" eaLnBrk="0" fontAlgn="base" latinLnBrk="0" hangingPunct="0">
              <a:lnSpc>
                <a:spcPct val="150000"/>
              </a:lnSpc>
              <a:spcBef>
                <a:spcPct val="0"/>
              </a:spcBef>
              <a:spcAft>
                <a:spcPct val="0"/>
              </a:spcAft>
              <a:buClrTx/>
              <a:buSzTx/>
              <a:buFontTx/>
              <a:buNone/>
            </a:pPr>
            <a:r>
              <a:rPr lang="en-US" altLang="en-US" b="1" dirty="0">
                <a:solidFill>
                  <a:srgbClr val="006FC0"/>
                </a:solidFill>
                <a:latin typeface="Cambria" panose="02040503050406030204" pitchFamily="18" charset="0"/>
                <a:ea typeface="Cambria" panose="02040503050406030204" pitchFamily="18" charset="0"/>
                <a:cs typeface="Cambria" panose="02040503050406030204" pitchFamily="18" charset="0"/>
              </a:rPr>
              <a:t>Seba Construction and Drilling company we highly consider timely  delivery of Construction projects while maintaining all standards as per scope of the work.                                                  </a:t>
            </a:r>
            <a:endParaRPr kumimoji="0" lang="en-US" altLang="en-US"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Cambria" panose="02040503050406030204" pitchFamily="18" charset="0"/>
            </a:endParaRPr>
          </a:p>
          <a:p>
            <a:pPr marL="0" marR="0" lvl="0" indent="0" algn="ctr" defTabSz="914400" rtl="0" eaLnBrk="0" fontAlgn="base" latinLnBrk="0" hangingPunct="0">
              <a:lnSpc>
                <a:spcPct val="150000"/>
              </a:lnSpc>
              <a:spcBef>
                <a:spcPct val="0"/>
              </a:spcBef>
              <a:spcAft>
                <a:spcPct val="0"/>
              </a:spcAft>
              <a:buClrTx/>
              <a:buSzTx/>
              <a:buFontTx/>
              <a:buNone/>
            </a:pP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194" y="2613793"/>
            <a:ext cx="10234039" cy="360207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 Box 4"/>
          <p:cNvSpPr txBox="1">
            <a:spLocks noChangeArrowheads="1"/>
          </p:cNvSpPr>
          <p:nvPr/>
        </p:nvSpPr>
        <p:spPr bwMode="auto">
          <a:xfrm>
            <a:off x="1828799" y="6215744"/>
            <a:ext cx="9666515" cy="511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lang="en-US" altLang="en-US" b="1" dirty="0">
                <a:solidFill>
                  <a:srgbClr val="0070C0"/>
                </a:solidFill>
                <a:latin typeface="Cambria" panose="02040503050406030204" pitchFamily="18" charset="0"/>
                <a:ea typeface="Cambria" panose="02040503050406030204" pitchFamily="18" charset="0"/>
              </a:rPr>
              <a:t>Water pumping House station construction  at Wang’ombe Njombe –Iringa Region  project</a:t>
            </a:r>
            <a:r>
              <a:rPr lang="en-US" altLang="en-US" sz="1200" b="1" dirty="0">
                <a:solidFill>
                  <a:srgbClr val="000000"/>
                </a:solidFill>
                <a:latin typeface="Cambria" panose="02040503050406030204" pitchFamily="18" charset="0"/>
                <a:ea typeface="Cambria" panose="02040503050406030204" pitchFamily="18" charset="0"/>
              </a:rPr>
              <a:t>.</a:t>
            </a:r>
            <a:endParaRPr kumimoji="0" lang="en-US" altLang="en-US" sz="36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01E217E-52F8-E007-EC22-7598747CC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TextBox 4">
            <a:extLst>
              <a:ext uri="{FF2B5EF4-FFF2-40B4-BE49-F238E27FC236}">
                <a16:creationId xmlns:a16="http://schemas.microsoft.com/office/drawing/2014/main" id="{7BDBB4CE-8858-73DB-E9A4-2C39C0998C1A}"/>
              </a:ext>
            </a:extLst>
          </p:cNvPr>
          <p:cNvSpPr txBox="1"/>
          <p:nvPr/>
        </p:nvSpPr>
        <p:spPr>
          <a:xfrm>
            <a:off x="3829693" y="924942"/>
            <a:ext cx="6097712" cy="461665"/>
          </a:xfrm>
          <a:prstGeom prst="rect">
            <a:avLst/>
          </a:prstGeom>
          <a:noFill/>
        </p:spPr>
        <p:txBody>
          <a:bodyPr wrap="square">
            <a:spAutoFit/>
          </a:bodyPr>
          <a:lstStyle/>
          <a:p>
            <a:r>
              <a:rPr lang="en-US" sz="2400" dirty="0">
                <a:solidFill>
                  <a:schemeClr val="bg1"/>
                </a:solidFill>
                <a:latin typeface="Impact" panose="020B0806030902050204" pitchFamily="34" charset="0"/>
              </a:rPr>
              <a:t>SOME OF FEW CONSTRUCTION  PROJECTS </a:t>
            </a:r>
            <a:endParaRPr lang="en-US" sz="2400" dirty="0">
              <a:solidFill>
                <a:schemeClr val="bg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32179" y="628893"/>
            <a:ext cx="11327641"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pPr>
            <a:r>
              <a:rPr lang="en-US" altLang="en-US" dirty="0">
                <a:solidFill>
                  <a:schemeClr val="bg1"/>
                </a:solidFill>
                <a:latin typeface="Arial" panose="020B0604020202020204" pitchFamily="34" charset="0"/>
                <a:ea typeface="Cambria" panose="02040503050406030204" pitchFamily="18" charset="0"/>
                <a:cs typeface="Cambria" panose="02040503050406030204" pitchFamily="18" charset="0"/>
              </a:rPr>
              <a:t>Here under attached are just but a few  of the civil construction project works that we have completed and others that are currently in progress.</a:t>
            </a: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800" b="0" i="0" u="none" strike="noStrike" cap="none" normalizeH="0" baseline="0" dirty="0">
                <a:ln>
                  <a:noFill/>
                </a:ln>
                <a:solidFill>
                  <a:schemeClr val="bg1"/>
                </a:solidFill>
                <a:effectLst/>
                <a:latin typeface="Arial" panose="020B0604020202020204" pitchFamily="34" charset="0"/>
                <a:ea typeface="Cambria" panose="02040503050406030204" pitchFamily="18" charset="0"/>
                <a:cs typeface="Cambria" panose="02040503050406030204" pitchFamily="18" charset="0"/>
              </a:rPr>
              <a:t>All have been Proudly accomplished by Seba </a:t>
            </a:r>
            <a:r>
              <a:rPr lang="en-US" altLang="en-US" dirty="0">
                <a:solidFill>
                  <a:schemeClr val="bg1"/>
                </a:solidFill>
                <a:latin typeface="Arial" panose="020B0604020202020204" pitchFamily="34" charset="0"/>
                <a:ea typeface="Cambria" panose="02040503050406030204" pitchFamily="18" charset="0"/>
                <a:cs typeface="Cambria" panose="02040503050406030204" pitchFamily="18" charset="0"/>
              </a:rPr>
              <a:t>Construction &amp; Drilling company Limited.</a:t>
            </a: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1800" b="0" i="0" u="none" strike="noStrike" cap="none" normalizeH="0" baseline="0" dirty="0">
                <a:ln>
                  <a:noFill/>
                </a:ln>
                <a:solidFill>
                  <a:schemeClr val="bg1"/>
                </a:solidFill>
                <a:effectLst/>
                <a:latin typeface="Arial" panose="020B0604020202020204" pitchFamily="34" charset="0"/>
                <a:ea typeface="Cambria" panose="02040503050406030204" pitchFamily="18" charset="0"/>
                <a:cs typeface="Cambria" panose="02040503050406030204" pitchFamily="18" charset="0"/>
              </a:rPr>
              <a:t>We ensure engineering projects abide by the relative professional standards for safety and quality.</a:t>
            </a:r>
          </a:p>
        </p:txBody>
      </p:sp>
      <p:sp>
        <p:nvSpPr>
          <p:cNvPr id="12" name="Rectangle 21"/>
          <p:cNvSpPr>
            <a:spLocks noChangeArrowheads="1"/>
          </p:cNvSpPr>
          <p:nvPr/>
        </p:nvSpPr>
        <p:spPr bwMode="auto">
          <a:xfrm>
            <a:off x="718099" y="2084070"/>
            <a:ext cx="10295645" cy="1206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ctr" defTabSz="914400" rtl="0" eaLnBrk="0" fontAlgn="base" latinLnBrk="0" hangingPunct="0">
              <a:lnSpc>
                <a:spcPct val="150000"/>
              </a:lnSpc>
              <a:spcBef>
                <a:spcPct val="0"/>
              </a:spcBef>
              <a:spcAft>
                <a:spcPct val="0"/>
              </a:spcAft>
              <a:buClrTx/>
              <a:buSzTx/>
              <a:buFontTx/>
              <a:buNone/>
            </a:pPr>
            <a:r>
              <a:rPr lang="en-US" altLang="en-US" b="1" dirty="0">
                <a:solidFill>
                  <a:srgbClr val="006FC0"/>
                </a:solidFill>
                <a:latin typeface="Cambria" panose="02040503050406030204" pitchFamily="18" charset="0"/>
                <a:ea typeface="Cambria" panose="02040503050406030204" pitchFamily="18" charset="0"/>
                <a:cs typeface="Cambria" panose="02040503050406030204" pitchFamily="18" charset="0"/>
              </a:rPr>
              <a:t>Seba Construction and Drilling company we highly consider timely  delivery of Construction projects while maintaining all standards as per scope of the work.                                                  </a:t>
            </a:r>
            <a:endParaRPr kumimoji="0" lang="en-US" altLang="en-US"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Cambria" panose="02040503050406030204" pitchFamily="18" charset="0"/>
            </a:endParaRPr>
          </a:p>
          <a:p>
            <a:pPr marL="0" marR="0" lvl="0" indent="0" algn="ctr" defTabSz="914400" rtl="0" eaLnBrk="0" fontAlgn="base" latinLnBrk="0" hangingPunct="0">
              <a:lnSpc>
                <a:spcPct val="150000"/>
              </a:lnSpc>
              <a:spcBef>
                <a:spcPct val="0"/>
              </a:spcBef>
              <a:spcAft>
                <a:spcPct val="0"/>
              </a:spcAft>
              <a:buClrTx/>
              <a:buSzTx/>
              <a:buFontTx/>
              <a:buNone/>
            </a:pP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2" name="Text Box 4"/>
          <p:cNvSpPr txBox="1">
            <a:spLocks noChangeArrowheads="1"/>
          </p:cNvSpPr>
          <p:nvPr/>
        </p:nvSpPr>
        <p:spPr bwMode="auto">
          <a:xfrm>
            <a:off x="1828799" y="6215744"/>
            <a:ext cx="9666515" cy="511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lang="en-US" altLang="en-US" b="1" dirty="0">
                <a:solidFill>
                  <a:srgbClr val="0070C0"/>
                </a:solidFill>
                <a:latin typeface="Cambria" panose="02040503050406030204" pitchFamily="18" charset="0"/>
                <a:ea typeface="Cambria" panose="02040503050406030204" pitchFamily="18" charset="0"/>
              </a:rPr>
              <a:t>Water Tank Tower construction  at Mpanda -Katavi   Region project</a:t>
            </a:r>
            <a:r>
              <a:rPr lang="en-US" altLang="en-US" sz="1200" b="1" dirty="0">
                <a:solidFill>
                  <a:srgbClr val="000000"/>
                </a:solidFill>
                <a:latin typeface="Cambria" panose="02040503050406030204" pitchFamily="18" charset="0"/>
                <a:ea typeface="Cambria" panose="02040503050406030204" pitchFamily="18" charset="0"/>
              </a:rPr>
              <a:t>.</a:t>
            </a:r>
            <a:endParaRPr kumimoji="0" lang="en-US" altLang="en-US" sz="36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pic>
        <p:nvPicPr>
          <p:cNvPr id="3"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4458" y="2931088"/>
            <a:ext cx="4648199" cy="308372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1"/>
          <p:cNvSpPr>
            <a:spLocks noChangeArrowheads="1"/>
          </p:cNvSpPr>
          <p:nvPr/>
        </p:nvSpPr>
        <p:spPr bwMode="auto">
          <a:xfrm>
            <a:off x="718099" y="2084070"/>
            <a:ext cx="10295645" cy="1206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ctr" defTabSz="914400" rtl="0" eaLnBrk="0" fontAlgn="base" latinLnBrk="0" hangingPunct="0">
              <a:lnSpc>
                <a:spcPct val="150000"/>
              </a:lnSpc>
              <a:spcBef>
                <a:spcPct val="0"/>
              </a:spcBef>
              <a:spcAft>
                <a:spcPct val="0"/>
              </a:spcAft>
              <a:buClrTx/>
              <a:buSzTx/>
              <a:buFontTx/>
              <a:buNone/>
            </a:pPr>
            <a:r>
              <a:rPr lang="en-US" altLang="en-US" b="1" dirty="0">
                <a:solidFill>
                  <a:srgbClr val="006FC0"/>
                </a:solidFill>
                <a:latin typeface="Cambria" panose="02040503050406030204" pitchFamily="18" charset="0"/>
                <a:ea typeface="Cambria" panose="02040503050406030204" pitchFamily="18" charset="0"/>
                <a:cs typeface="Cambria" panose="02040503050406030204" pitchFamily="18" charset="0"/>
              </a:rPr>
              <a:t>Seba Construction and Drilling company we highly consider timely  delivery of Construction projects while maintaining all standards as per scope of the work.                                                  </a:t>
            </a:r>
            <a:endParaRPr kumimoji="0" lang="en-US" altLang="en-US"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Cambria" panose="02040503050406030204" pitchFamily="18" charset="0"/>
            </a:endParaRPr>
          </a:p>
          <a:p>
            <a:pPr marL="0" marR="0" lvl="0" indent="0" algn="ctr" defTabSz="914400" rtl="0" eaLnBrk="0" fontAlgn="base" latinLnBrk="0" hangingPunct="0">
              <a:lnSpc>
                <a:spcPct val="150000"/>
              </a:lnSpc>
              <a:spcBef>
                <a:spcPct val="0"/>
              </a:spcBef>
              <a:spcAft>
                <a:spcPct val="0"/>
              </a:spcAft>
              <a:buClrTx/>
              <a:buSzTx/>
              <a:buFontTx/>
              <a:buNone/>
            </a:pP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2" name="Text Box 4"/>
          <p:cNvSpPr txBox="1">
            <a:spLocks noChangeArrowheads="1"/>
          </p:cNvSpPr>
          <p:nvPr/>
        </p:nvSpPr>
        <p:spPr bwMode="auto">
          <a:xfrm>
            <a:off x="1828799" y="6215744"/>
            <a:ext cx="9666515" cy="511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lang="en-US" altLang="en-US" b="1" dirty="0">
                <a:solidFill>
                  <a:srgbClr val="0070C0"/>
                </a:solidFill>
                <a:latin typeface="Cambria" panose="02040503050406030204" pitchFamily="18" charset="0"/>
                <a:ea typeface="Cambria" panose="02040503050406030204" pitchFamily="18" charset="0"/>
              </a:rPr>
              <a:t>   Malatu Water Supply Scheme Mtwara Region project</a:t>
            </a:r>
            <a:r>
              <a:rPr lang="en-US" altLang="en-US" sz="1200" b="1" dirty="0">
                <a:solidFill>
                  <a:srgbClr val="000000"/>
                </a:solidFill>
                <a:latin typeface="Cambria" panose="02040503050406030204" pitchFamily="18" charset="0"/>
                <a:ea typeface="Cambria" panose="02040503050406030204" pitchFamily="18" charset="0"/>
              </a:rPr>
              <a:t>.</a:t>
            </a:r>
            <a:endParaRPr kumimoji="0" lang="en-US" altLang="en-US" sz="36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8543" y="3015342"/>
            <a:ext cx="8991599" cy="293914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 name="Picture 2">
            <a:extLst>
              <a:ext uri="{FF2B5EF4-FFF2-40B4-BE49-F238E27FC236}">
                <a16:creationId xmlns:a16="http://schemas.microsoft.com/office/drawing/2014/main" id="{E095D2B7-9A12-F16A-663D-CC39D6CA17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a:extLst>
              <a:ext uri="{FF2B5EF4-FFF2-40B4-BE49-F238E27FC236}">
                <a16:creationId xmlns:a16="http://schemas.microsoft.com/office/drawing/2014/main" id="{532D8ED9-1AC8-F5C7-D46E-482A4ABFD2F6}"/>
              </a:ext>
            </a:extLst>
          </p:cNvPr>
          <p:cNvSpPr txBox="1"/>
          <p:nvPr/>
        </p:nvSpPr>
        <p:spPr>
          <a:xfrm>
            <a:off x="3829693" y="924942"/>
            <a:ext cx="6097712" cy="461665"/>
          </a:xfrm>
          <a:prstGeom prst="rect">
            <a:avLst/>
          </a:prstGeom>
          <a:noFill/>
        </p:spPr>
        <p:txBody>
          <a:bodyPr wrap="square">
            <a:spAutoFit/>
          </a:bodyPr>
          <a:lstStyle/>
          <a:p>
            <a:r>
              <a:rPr lang="en-US" sz="2400" dirty="0">
                <a:solidFill>
                  <a:schemeClr val="bg1"/>
                </a:solidFill>
                <a:latin typeface="Impact" panose="020B0806030902050204" pitchFamily="34" charset="0"/>
              </a:rPr>
              <a:t>SOME OF FEW CONSTRUCTION  PROJECTS </a:t>
            </a:r>
            <a:endParaRPr lang="en-US" sz="2400" dirty="0">
              <a:solidFill>
                <a:schemeClr val="bg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1"/>
          <p:cNvSpPr>
            <a:spLocks noChangeArrowheads="1"/>
          </p:cNvSpPr>
          <p:nvPr/>
        </p:nvSpPr>
        <p:spPr bwMode="auto">
          <a:xfrm>
            <a:off x="718099" y="2084070"/>
            <a:ext cx="10295645" cy="1206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ctr" defTabSz="914400" rtl="0" eaLnBrk="0" fontAlgn="base" latinLnBrk="0" hangingPunct="0">
              <a:lnSpc>
                <a:spcPct val="150000"/>
              </a:lnSpc>
              <a:spcBef>
                <a:spcPct val="0"/>
              </a:spcBef>
              <a:spcAft>
                <a:spcPct val="0"/>
              </a:spcAft>
              <a:buClrTx/>
              <a:buSzTx/>
              <a:buFontTx/>
              <a:buNone/>
            </a:pPr>
            <a:r>
              <a:rPr lang="en-US" altLang="en-US" b="1" dirty="0">
                <a:solidFill>
                  <a:srgbClr val="006FC0"/>
                </a:solidFill>
                <a:latin typeface="Cambria" panose="02040503050406030204" pitchFamily="18" charset="0"/>
                <a:ea typeface="Cambria" panose="02040503050406030204" pitchFamily="18" charset="0"/>
                <a:cs typeface="Cambria" panose="02040503050406030204" pitchFamily="18" charset="0"/>
              </a:rPr>
              <a:t>Seba Construction and Drilling company we highly consider timely  delivery of Construction projects while maintaining all standards as per scope of the work.                                                  </a:t>
            </a:r>
            <a:endParaRPr kumimoji="0" lang="en-US" altLang="en-US" b="1" i="0" u="none" strike="noStrike" cap="none" normalizeH="0" baseline="0" dirty="0">
              <a:ln>
                <a:noFill/>
              </a:ln>
              <a:solidFill>
                <a:schemeClr val="tx1"/>
              </a:solidFill>
              <a:effectLst/>
              <a:latin typeface="Cambria" panose="02040503050406030204" pitchFamily="18" charset="0"/>
              <a:ea typeface="Cambria" panose="02040503050406030204" pitchFamily="18" charset="0"/>
              <a:cs typeface="Cambria" panose="02040503050406030204" pitchFamily="18" charset="0"/>
            </a:endParaRPr>
          </a:p>
          <a:p>
            <a:pPr marL="0" marR="0" lvl="0" indent="0" algn="ctr" defTabSz="914400" rtl="0" eaLnBrk="0" fontAlgn="base" latinLnBrk="0" hangingPunct="0">
              <a:lnSpc>
                <a:spcPct val="150000"/>
              </a:lnSpc>
              <a:spcBef>
                <a:spcPct val="0"/>
              </a:spcBef>
              <a:spcAft>
                <a:spcPct val="0"/>
              </a:spcAft>
              <a:buClrTx/>
              <a:buSzTx/>
              <a:buFontTx/>
              <a:buNone/>
            </a:pP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2" name="Text Box 4"/>
          <p:cNvSpPr txBox="1">
            <a:spLocks noChangeArrowheads="1"/>
          </p:cNvSpPr>
          <p:nvPr/>
        </p:nvSpPr>
        <p:spPr bwMode="auto">
          <a:xfrm>
            <a:off x="1828799" y="6215744"/>
            <a:ext cx="9666515" cy="511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pPr>
            <a:r>
              <a:rPr lang="en-US" altLang="en-US" b="1" dirty="0">
                <a:solidFill>
                  <a:srgbClr val="0070C0"/>
                </a:solidFill>
                <a:latin typeface="Cambria" panose="02040503050406030204" pitchFamily="18" charset="0"/>
                <a:ea typeface="Cambria" panose="02040503050406030204" pitchFamily="18" charset="0"/>
              </a:rPr>
              <a:t>   Malatu Water Supply Scheme Mtwara Region project</a:t>
            </a:r>
            <a:r>
              <a:rPr lang="en-US" altLang="en-US" sz="1200" b="1" dirty="0">
                <a:solidFill>
                  <a:srgbClr val="000000"/>
                </a:solidFill>
                <a:latin typeface="Cambria" panose="02040503050406030204" pitchFamily="18" charset="0"/>
                <a:ea typeface="Cambria" panose="02040503050406030204" pitchFamily="18" charset="0"/>
              </a:rPr>
              <a:t>.</a:t>
            </a:r>
            <a:endParaRPr kumimoji="0" lang="en-US" altLang="en-US" sz="36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8543" y="3015342"/>
            <a:ext cx="8991599" cy="293914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 name="Picture 2">
            <a:extLst>
              <a:ext uri="{FF2B5EF4-FFF2-40B4-BE49-F238E27FC236}">
                <a16:creationId xmlns:a16="http://schemas.microsoft.com/office/drawing/2014/main" id="{E095D2B7-9A12-F16A-663D-CC39D6CA17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a:extLst>
              <a:ext uri="{FF2B5EF4-FFF2-40B4-BE49-F238E27FC236}">
                <a16:creationId xmlns:a16="http://schemas.microsoft.com/office/drawing/2014/main" id="{532D8ED9-1AC8-F5C7-D46E-482A4ABFD2F6}"/>
              </a:ext>
            </a:extLst>
          </p:cNvPr>
          <p:cNvSpPr txBox="1"/>
          <p:nvPr/>
        </p:nvSpPr>
        <p:spPr>
          <a:xfrm>
            <a:off x="3829693" y="924942"/>
            <a:ext cx="6097712" cy="461665"/>
          </a:xfrm>
          <a:prstGeom prst="rect">
            <a:avLst/>
          </a:prstGeom>
          <a:noFill/>
        </p:spPr>
        <p:txBody>
          <a:bodyPr wrap="square">
            <a:spAutoFit/>
          </a:bodyPr>
          <a:lstStyle/>
          <a:p>
            <a:r>
              <a:rPr lang="en-US" sz="2400" dirty="0">
                <a:solidFill>
                  <a:schemeClr val="bg1"/>
                </a:solidFill>
                <a:latin typeface="Impact" panose="020B0806030902050204" pitchFamily="34" charset="0"/>
              </a:rPr>
              <a:t>SOME OF FEW CONSTRUCTION  PROJECTS </a:t>
            </a:r>
            <a:endParaRPr lang="en-US" sz="2400" dirty="0">
              <a:solidFill>
                <a:schemeClr val="bg1"/>
              </a:solidFill>
            </a:endParaRPr>
          </a:p>
        </p:txBody>
      </p:sp>
    </p:spTree>
    <p:extLst>
      <p:ext uri="{BB962C8B-B14F-4D97-AF65-F5344CB8AC3E}">
        <p14:creationId xmlns:p14="http://schemas.microsoft.com/office/powerpoint/2010/main" val="28380896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625" y="2044557"/>
            <a:ext cx="5583810" cy="320146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120" y="1859622"/>
            <a:ext cx="5223823" cy="3443479"/>
          </a:xfrm>
          <a:prstGeom prst="rect">
            <a:avLst/>
          </a:prstGeom>
        </p:spPr>
      </p:pic>
      <p:sp>
        <p:nvSpPr>
          <p:cNvPr id="7" name="TextBox 6"/>
          <p:cNvSpPr txBox="1"/>
          <p:nvPr/>
        </p:nvSpPr>
        <p:spPr>
          <a:xfrm>
            <a:off x="1093509" y="5722070"/>
            <a:ext cx="4364611" cy="369332"/>
          </a:xfrm>
          <a:prstGeom prst="rect">
            <a:avLst/>
          </a:prstGeom>
          <a:noFill/>
        </p:spPr>
        <p:txBody>
          <a:bodyPr wrap="square" rtlCol="0">
            <a:spAutoFit/>
          </a:bodyPr>
          <a:lstStyle/>
          <a:p>
            <a:r>
              <a:rPr lang="en-US" i="1" dirty="0">
                <a:solidFill>
                  <a:srgbClr val="4471C4"/>
                </a:solidFill>
                <a:latin typeface="Calibri" panose="020F0502020204030204" charset="0"/>
                <a:ea typeface="Cambria" panose="02040503050406030204" pitchFamily="18" charset="0"/>
                <a:cs typeface="Cambria" panose="02040503050406030204" pitchFamily="18" charset="0"/>
              </a:rPr>
              <a:t>Box culvert construction</a:t>
            </a:r>
            <a:endParaRPr lang="en-US" dirty="0"/>
          </a:p>
        </p:txBody>
      </p:sp>
      <p:sp>
        <p:nvSpPr>
          <p:cNvPr id="8" name="TextBox 7"/>
          <p:cNvSpPr txBox="1"/>
          <p:nvPr/>
        </p:nvSpPr>
        <p:spPr>
          <a:xfrm>
            <a:off x="7192651" y="5722070"/>
            <a:ext cx="4364611" cy="369332"/>
          </a:xfrm>
          <a:prstGeom prst="rect">
            <a:avLst/>
          </a:prstGeom>
          <a:noFill/>
        </p:spPr>
        <p:txBody>
          <a:bodyPr wrap="square" rtlCol="0">
            <a:spAutoFit/>
          </a:bodyPr>
          <a:lstStyle/>
          <a:p>
            <a:r>
              <a:rPr lang="en-US" i="1" dirty="0">
                <a:solidFill>
                  <a:srgbClr val="4471C4"/>
                </a:solidFill>
                <a:latin typeface="Calibri" panose="020F0502020204030204" charset="0"/>
                <a:ea typeface="Cambria" panose="02040503050406030204" pitchFamily="18" charset="0"/>
                <a:cs typeface="Cambria" panose="02040503050406030204" pitchFamily="18" charset="0"/>
              </a:rPr>
              <a:t>Rigid pavement construction</a:t>
            </a:r>
            <a:endParaRPr lang="en-US" dirty="0"/>
          </a:p>
        </p:txBody>
      </p:sp>
      <p:pic>
        <p:nvPicPr>
          <p:cNvPr id="2" name="Picture 1">
            <a:extLst>
              <a:ext uri="{FF2B5EF4-FFF2-40B4-BE49-F238E27FC236}">
                <a16:creationId xmlns:a16="http://schemas.microsoft.com/office/drawing/2014/main" id="{FD5D3662-4B00-FEC7-A931-789CF352C6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 name="TextBox 2">
            <a:extLst>
              <a:ext uri="{FF2B5EF4-FFF2-40B4-BE49-F238E27FC236}">
                <a16:creationId xmlns:a16="http://schemas.microsoft.com/office/drawing/2014/main" id="{ADFAA237-3EBC-17E9-008E-43554F3CA9A7}"/>
              </a:ext>
            </a:extLst>
          </p:cNvPr>
          <p:cNvSpPr txBox="1"/>
          <p:nvPr/>
        </p:nvSpPr>
        <p:spPr>
          <a:xfrm>
            <a:off x="3829693" y="924942"/>
            <a:ext cx="6097712" cy="461665"/>
          </a:xfrm>
          <a:prstGeom prst="rect">
            <a:avLst/>
          </a:prstGeom>
          <a:noFill/>
        </p:spPr>
        <p:txBody>
          <a:bodyPr wrap="square">
            <a:spAutoFit/>
          </a:bodyPr>
          <a:lstStyle/>
          <a:p>
            <a:r>
              <a:rPr lang="en-US" sz="2400" dirty="0">
                <a:solidFill>
                  <a:schemeClr val="bg1"/>
                </a:solidFill>
                <a:latin typeface="Impact" panose="020B0806030902050204" pitchFamily="34" charset="0"/>
              </a:rPr>
              <a:t>SOME OF FEW CONSTRUCTION  PROJECTS </a:t>
            </a:r>
            <a:endParaRPr lang="en-US" sz="2400" dirty="0">
              <a:solidFill>
                <a:schemeClr val="bg1"/>
              </a:solidFill>
            </a:endParaRPr>
          </a:p>
        </p:txBody>
      </p:sp>
    </p:spTree>
    <p:extLst>
      <p:ext uri="{BB962C8B-B14F-4D97-AF65-F5344CB8AC3E}">
        <p14:creationId xmlns:p14="http://schemas.microsoft.com/office/powerpoint/2010/main" val="24558555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04F33F-369A-EE77-A9BE-57F04FD17423}"/>
              </a:ext>
            </a:extLst>
          </p:cNvPr>
          <p:cNvSpPr txBox="1"/>
          <p:nvPr/>
        </p:nvSpPr>
        <p:spPr>
          <a:xfrm>
            <a:off x="3829693" y="924942"/>
            <a:ext cx="6097712" cy="461665"/>
          </a:xfrm>
          <a:prstGeom prst="rect">
            <a:avLst/>
          </a:prstGeom>
          <a:noFill/>
        </p:spPr>
        <p:txBody>
          <a:bodyPr wrap="square">
            <a:spAutoFit/>
          </a:bodyPr>
          <a:lstStyle/>
          <a:p>
            <a:r>
              <a:rPr lang="en-US" sz="2400" dirty="0">
                <a:solidFill>
                  <a:schemeClr val="bg1"/>
                </a:solidFill>
                <a:latin typeface="Impact" panose="020B0806030902050204" pitchFamily="34" charset="0"/>
              </a:rPr>
              <a:t>SOME OF FEW CERTIFICATE DOCOMENTS . </a:t>
            </a:r>
            <a:endParaRPr lang="en-US" sz="2400" dirty="0">
              <a:solidFill>
                <a:schemeClr val="bg1"/>
              </a:solidFill>
            </a:endParaRPr>
          </a:p>
        </p:txBody>
      </p:sp>
      <p:pic>
        <p:nvPicPr>
          <p:cNvPr id="3" name="Picture 2">
            <a:extLst>
              <a:ext uri="{FF2B5EF4-FFF2-40B4-BE49-F238E27FC236}">
                <a16:creationId xmlns:a16="http://schemas.microsoft.com/office/drawing/2014/main" id="{70C21202-B419-A311-DF0A-C737FE1C25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9" name="Picture 5">
            <a:extLst>
              <a:ext uri="{FF2B5EF4-FFF2-40B4-BE49-F238E27FC236}">
                <a16:creationId xmlns:a16="http://schemas.microsoft.com/office/drawing/2014/main" id="{1E0580E9-2B88-5BBB-4A11-8E5FE56179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558" y="1867437"/>
            <a:ext cx="3141648" cy="480273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0" name="Picture 6">
            <a:extLst>
              <a:ext uri="{FF2B5EF4-FFF2-40B4-BE49-F238E27FC236}">
                <a16:creationId xmlns:a16="http://schemas.microsoft.com/office/drawing/2014/main" id="{BFB6224A-531C-3FFB-F6A9-65E473A977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1313" y="1854557"/>
            <a:ext cx="3136005" cy="485533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1" name="Picture 7">
            <a:extLst>
              <a:ext uri="{FF2B5EF4-FFF2-40B4-BE49-F238E27FC236}">
                <a16:creationId xmlns:a16="http://schemas.microsoft.com/office/drawing/2014/main" id="{D5B35DFA-0A86-75AF-FF18-EAF79DE654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152" y="1886755"/>
            <a:ext cx="3181082" cy="482313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0225321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04F33F-369A-EE77-A9BE-57F04FD17423}"/>
              </a:ext>
            </a:extLst>
          </p:cNvPr>
          <p:cNvSpPr txBox="1"/>
          <p:nvPr/>
        </p:nvSpPr>
        <p:spPr>
          <a:xfrm>
            <a:off x="3829693" y="924942"/>
            <a:ext cx="6097712" cy="461665"/>
          </a:xfrm>
          <a:prstGeom prst="rect">
            <a:avLst/>
          </a:prstGeom>
          <a:noFill/>
        </p:spPr>
        <p:txBody>
          <a:bodyPr wrap="square">
            <a:spAutoFit/>
          </a:bodyPr>
          <a:lstStyle/>
          <a:p>
            <a:r>
              <a:rPr lang="en-US" sz="2400" dirty="0">
                <a:solidFill>
                  <a:schemeClr val="bg1"/>
                </a:solidFill>
                <a:latin typeface="Impact" panose="020B0806030902050204" pitchFamily="34" charset="0"/>
              </a:rPr>
              <a:t>SOME OF FEW CERTIFICATE DOCOMENTS . </a:t>
            </a:r>
            <a:endParaRPr lang="en-US" sz="2400" dirty="0">
              <a:solidFill>
                <a:schemeClr val="bg1"/>
              </a:solidFill>
            </a:endParaRPr>
          </a:p>
        </p:txBody>
      </p:sp>
      <p:pic>
        <p:nvPicPr>
          <p:cNvPr id="3" name="Picture 2">
            <a:extLst>
              <a:ext uri="{FF2B5EF4-FFF2-40B4-BE49-F238E27FC236}">
                <a16:creationId xmlns:a16="http://schemas.microsoft.com/office/drawing/2014/main" id="{70C21202-B419-A311-DF0A-C737FE1C25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7" name="Picture 3">
            <a:extLst>
              <a:ext uri="{FF2B5EF4-FFF2-40B4-BE49-F238E27FC236}">
                <a16:creationId xmlns:a16="http://schemas.microsoft.com/office/drawing/2014/main" id="{15211DFF-2AC1-422C-3138-CBB4CE729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03" y="1931542"/>
            <a:ext cx="4746661" cy="4926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28" name="Picture 4">
            <a:extLst>
              <a:ext uri="{FF2B5EF4-FFF2-40B4-BE49-F238E27FC236}">
                <a16:creationId xmlns:a16="http://schemas.microsoft.com/office/drawing/2014/main" id="{ABD50E11-7578-D7F7-1313-FF467574C2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0927" y="1777429"/>
            <a:ext cx="5219272" cy="508057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67665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E4A03A-CDA9-34D6-9CFE-C3F5C09B3FDE}"/>
              </a:ext>
            </a:extLst>
          </p:cNvPr>
          <p:cNvSpPr txBox="1"/>
          <p:nvPr/>
        </p:nvSpPr>
        <p:spPr>
          <a:xfrm>
            <a:off x="4269557" y="899475"/>
            <a:ext cx="4213781" cy="646331"/>
          </a:xfrm>
          <a:prstGeom prst="rect">
            <a:avLst/>
          </a:prstGeom>
          <a:noFill/>
        </p:spPr>
        <p:txBody>
          <a:bodyPr wrap="square" rtlCol="0">
            <a:spAutoFit/>
          </a:bodyPr>
          <a:lstStyle/>
          <a:p>
            <a:r>
              <a:rPr lang="en-US" sz="3600" dirty="0">
                <a:solidFill>
                  <a:schemeClr val="bg1"/>
                </a:solidFill>
                <a:latin typeface="Impact" panose="020B0806030902050204" pitchFamily="34" charset="0"/>
              </a:rPr>
              <a:t>OUR VISION:</a:t>
            </a:r>
            <a:endParaRPr lang="en-US" sz="3600" dirty="0">
              <a:solidFill>
                <a:schemeClr val="bg1"/>
              </a:solidFill>
            </a:endParaRPr>
          </a:p>
        </p:txBody>
      </p:sp>
      <p:sp>
        <p:nvSpPr>
          <p:cNvPr id="4" name="TextBox 3">
            <a:extLst>
              <a:ext uri="{FF2B5EF4-FFF2-40B4-BE49-F238E27FC236}">
                <a16:creationId xmlns:a16="http://schemas.microsoft.com/office/drawing/2014/main" id="{DF54C724-1C0A-4C46-4A23-D088C593D86B}"/>
              </a:ext>
            </a:extLst>
          </p:cNvPr>
          <p:cNvSpPr txBox="1"/>
          <p:nvPr/>
        </p:nvSpPr>
        <p:spPr>
          <a:xfrm>
            <a:off x="630600" y="2078112"/>
            <a:ext cx="11191285" cy="4031873"/>
          </a:xfrm>
          <a:prstGeom prst="rect">
            <a:avLst/>
          </a:prstGeom>
          <a:noFill/>
        </p:spPr>
        <p:txBody>
          <a:bodyPr wrap="square" rtlCol="0">
            <a:spAutoFit/>
          </a:bodyPr>
          <a:lstStyle/>
          <a:p>
            <a:r>
              <a:rPr lang="en-US" sz="3200" dirty="0"/>
              <a:t>To provide good quality and on time completion of all projects we undertake. </a:t>
            </a:r>
          </a:p>
          <a:p>
            <a:r>
              <a:rPr lang="en-US" sz="3200" dirty="0"/>
              <a:t>To be the preeminent provider of superior construction and drilling services by consistently the quality of our projects.</a:t>
            </a:r>
          </a:p>
          <a:p>
            <a:r>
              <a:rPr lang="en-US" sz="3200" dirty="0"/>
              <a:t>To add value for clients through innovation, foresight, integrity and aggressive performance and to serve our clients with honor.</a:t>
            </a:r>
          </a:p>
          <a:p>
            <a:r>
              <a:rPr lang="en-US" sz="3200" dirty="0"/>
              <a:t>Transforming dreams and imagination into concrete reality. We aim to innovate, inspire and build sustainable future for Tanzania.</a:t>
            </a:r>
          </a:p>
        </p:txBody>
      </p:sp>
      <p:pic>
        <p:nvPicPr>
          <p:cNvPr id="5" name="Picture 8">
            <a:extLst>
              <a:ext uri="{FF2B5EF4-FFF2-40B4-BE49-F238E27FC236}">
                <a16:creationId xmlns:a16="http://schemas.microsoft.com/office/drawing/2014/main" id="{9EAA7557-18CA-60B2-1180-193150786A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3404969" cy="10994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5563926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04F33F-369A-EE77-A9BE-57F04FD17423}"/>
              </a:ext>
            </a:extLst>
          </p:cNvPr>
          <p:cNvSpPr txBox="1"/>
          <p:nvPr/>
        </p:nvSpPr>
        <p:spPr>
          <a:xfrm>
            <a:off x="3829693" y="924942"/>
            <a:ext cx="6097712" cy="461665"/>
          </a:xfrm>
          <a:prstGeom prst="rect">
            <a:avLst/>
          </a:prstGeom>
          <a:noFill/>
        </p:spPr>
        <p:txBody>
          <a:bodyPr wrap="square">
            <a:spAutoFit/>
          </a:bodyPr>
          <a:lstStyle/>
          <a:p>
            <a:r>
              <a:rPr lang="en-US" sz="2400" dirty="0">
                <a:solidFill>
                  <a:schemeClr val="bg1"/>
                </a:solidFill>
                <a:latin typeface="Impact" panose="020B0806030902050204" pitchFamily="34" charset="0"/>
              </a:rPr>
              <a:t>SOME OF FEW CERTIFICATE DOCOMENTS . </a:t>
            </a:r>
            <a:endParaRPr lang="en-US" sz="2400" dirty="0">
              <a:solidFill>
                <a:schemeClr val="bg1"/>
              </a:solidFill>
            </a:endParaRPr>
          </a:p>
        </p:txBody>
      </p:sp>
      <p:pic>
        <p:nvPicPr>
          <p:cNvPr id="3" name="Picture 2">
            <a:extLst>
              <a:ext uri="{FF2B5EF4-FFF2-40B4-BE49-F238E27FC236}">
                <a16:creationId xmlns:a16="http://schemas.microsoft.com/office/drawing/2014/main" id="{70C21202-B419-A311-DF0A-C737FE1C25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2">
            <a:extLst>
              <a:ext uri="{FF2B5EF4-FFF2-40B4-BE49-F238E27FC236}">
                <a16:creationId xmlns:a16="http://schemas.microsoft.com/office/drawing/2014/main" id="{3BD8E881-8D08-EED7-F454-F392882CAB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7695" y="1818991"/>
            <a:ext cx="4808305" cy="493159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5122" name="Picture 2">
            <a:extLst>
              <a:ext uri="{FF2B5EF4-FFF2-40B4-BE49-F238E27FC236}">
                <a16:creationId xmlns:a16="http://schemas.microsoft.com/office/drawing/2014/main" id="{2E3D510D-0CAD-C119-3691-77199F73A4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8071" y="2033820"/>
            <a:ext cx="4498133" cy="471676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04F33F-369A-EE77-A9BE-57F04FD17423}"/>
              </a:ext>
            </a:extLst>
          </p:cNvPr>
          <p:cNvSpPr txBox="1"/>
          <p:nvPr/>
        </p:nvSpPr>
        <p:spPr>
          <a:xfrm>
            <a:off x="3829693" y="924942"/>
            <a:ext cx="6097712" cy="461665"/>
          </a:xfrm>
          <a:prstGeom prst="rect">
            <a:avLst/>
          </a:prstGeom>
          <a:noFill/>
        </p:spPr>
        <p:txBody>
          <a:bodyPr wrap="square">
            <a:spAutoFit/>
          </a:bodyPr>
          <a:lstStyle/>
          <a:p>
            <a:r>
              <a:rPr lang="en-US" sz="2400" dirty="0">
                <a:solidFill>
                  <a:schemeClr val="bg1"/>
                </a:solidFill>
                <a:latin typeface="Impact" panose="020B0806030902050204" pitchFamily="34" charset="0"/>
              </a:rPr>
              <a:t>SOME OF FEW CERTIFICATE DOCOMENTS . </a:t>
            </a:r>
            <a:endParaRPr lang="en-US" sz="2400" dirty="0">
              <a:solidFill>
                <a:schemeClr val="bg1"/>
              </a:solidFill>
            </a:endParaRPr>
          </a:p>
        </p:txBody>
      </p:sp>
      <p:pic>
        <p:nvPicPr>
          <p:cNvPr id="3" name="Picture 2">
            <a:extLst>
              <a:ext uri="{FF2B5EF4-FFF2-40B4-BE49-F238E27FC236}">
                <a16:creationId xmlns:a16="http://schemas.microsoft.com/office/drawing/2014/main" id="{70C21202-B419-A311-DF0A-C737FE1C25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076" name="Picture 4">
            <a:extLst>
              <a:ext uri="{FF2B5EF4-FFF2-40B4-BE49-F238E27FC236}">
                <a16:creationId xmlns:a16="http://schemas.microsoft.com/office/drawing/2014/main" id="{CDFB4358-5C71-EDE7-644B-5F5EC32A9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964" y="1874963"/>
            <a:ext cx="6000107" cy="481669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7513153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04F33F-369A-EE77-A9BE-57F04FD17423}"/>
              </a:ext>
            </a:extLst>
          </p:cNvPr>
          <p:cNvSpPr txBox="1"/>
          <p:nvPr/>
        </p:nvSpPr>
        <p:spPr>
          <a:xfrm>
            <a:off x="3829693" y="924942"/>
            <a:ext cx="6097712" cy="461665"/>
          </a:xfrm>
          <a:prstGeom prst="rect">
            <a:avLst/>
          </a:prstGeom>
          <a:noFill/>
        </p:spPr>
        <p:txBody>
          <a:bodyPr wrap="square">
            <a:spAutoFit/>
          </a:bodyPr>
          <a:lstStyle/>
          <a:p>
            <a:r>
              <a:rPr lang="en-US" sz="2400" dirty="0">
                <a:solidFill>
                  <a:schemeClr val="bg1"/>
                </a:solidFill>
                <a:latin typeface="Impact" panose="020B0806030902050204" pitchFamily="34" charset="0"/>
              </a:rPr>
              <a:t>SOME OF FEW CERTIFICATE DOCOMENTS . </a:t>
            </a:r>
            <a:endParaRPr lang="en-US" sz="2400" dirty="0">
              <a:solidFill>
                <a:schemeClr val="bg1"/>
              </a:solidFill>
            </a:endParaRPr>
          </a:p>
        </p:txBody>
      </p:sp>
      <p:pic>
        <p:nvPicPr>
          <p:cNvPr id="3" name="Picture 2">
            <a:extLst>
              <a:ext uri="{FF2B5EF4-FFF2-40B4-BE49-F238E27FC236}">
                <a16:creationId xmlns:a16="http://schemas.microsoft.com/office/drawing/2014/main" id="{70C21202-B419-A311-DF0A-C737FE1C25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146" name="Picture 2">
            <a:extLst>
              <a:ext uri="{FF2B5EF4-FFF2-40B4-BE49-F238E27FC236}">
                <a16:creationId xmlns:a16="http://schemas.microsoft.com/office/drawing/2014/main" id="{5D505029-3ABB-FC9C-01A9-8596293033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143" y="1872868"/>
            <a:ext cx="5612674" cy="498513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2719358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0" y="4257278"/>
            <a:ext cx="4572000" cy="2062103"/>
          </a:xfrm>
          <a:prstGeom prst="rect">
            <a:avLst/>
          </a:prstGeom>
          <a:noFill/>
        </p:spPr>
        <p:txBody>
          <a:bodyPr wrap="square">
            <a:spAutoFit/>
          </a:bodyPr>
          <a:lstStyle/>
          <a:p>
            <a:pPr algn="ctr"/>
            <a:r>
              <a:rPr lang="en-US" sz="1600" b="1" dirty="0">
                <a:solidFill>
                  <a:srgbClr val="0070C0"/>
                </a:solidFill>
                <a:latin typeface="Cambria" panose="02040503050406030204" pitchFamily="18" charset="0"/>
                <a:ea typeface="Cambria" panose="02040503050406030204" pitchFamily="18" charset="0"/>
              </a:rPr>
              <a:t>SEBA DRILLING &amp;CONSRTUCTION LTD ILALA, UHURU ROAD P.O.BOX 25487, DAR ES SALAAM TANZANIA.</a:t>
            </a:r>
          </a:p>
          <a:p>
            <a:pPr algn="ctr"/>
            <a:r>
              <a:rPr lang="en-US" sz="1600" b="1" dirty="0">
                <a:solidFill>
                  <a:srgbClr val="0070C0"/>
                </a:solidFill>
                <a:latin typeface="Cambria" panose="02040503050406030204" pitchFamily="18" charset="0"/>
                <a:ea typeface="Cambria" panose="02040503050406030204" pitchFamily="18" charset="0"/>
              </a:rPr>
              <a:t>Contact: +255712 666 666.</a:t>
            </a:r>
          </a:p>
          <a:p>
            <a:pPr algn="ctr"/>
            <a:r>
              <a:rPr lang="en-US" sz="1600" b="1" dirty="0">
                <a:solidFill>
                  <a:srgbClr val="0070C0"/>
                </a:solidFill>
                <a:latin typeface="Cambria" panose="02040503050406030204" pitchFamily="18" charset="0"/>
                <a:ea typeface="Cambria" panose="02040503050406030204" pitchFamily="18" charset="0"/>
              </a:rPr>
              <a:t>: +255753 666 668.</a:t>
            </a:r>
          </a:p>
          <a:p>
            <a:pPr algn="ctr"/>
            <a:r>
              <a:rPr lang="en-US" sz="1600" b="1" dirty="0">
                <a:solidFill>
                  <a:srgbClr val="0070C0"/>
                </a:solidFill>
                <a:latin typeface="Cambria" panose="02040503050406030204" pitchFamily="18" charset="0"/>
                <a:ea typeface="Cambria" panose="02040503050406030204" pitchFamily="18" charset="0"/>
              </a:rPr>
              <a:t>Email: info@sebadrilling.co.tz</a:t>
            </a:r>
          </a:p>
          <a:p>
            <a:pPr algn="ctr"/>
            <a:r>
              <a:rPr lang="en-US" sz="1600" b="1" dirty="0">
                <a:solidFill>
                  <a:srgbClr val="0070C0"/>
                </a:solidFill>
                <a:latin typeface="Cambria" panose="02040503050406030204" pitchFamily="18" charset="0"/>
                <a:ea typeface="Cambria" panose="02040503050406030204" pitchFamily="18" charset="0"/>
              </a:rPr>
              <a:t>: sebadrilling@gmail.com Web site: www.sebadrilling.co.tz</a:t>
            </a:r>
          </a:p>
        </p:txBody>
      </p:sp>
      <p:sp>
        <p:nvSpPr>
          <p:cNvPr id="5" name="TextBox 4"/>
          <p:cNvSpPr txBox="1"/>
          <p:nvPr/>
        </p:nvSpPr>
        <p:spPr>
          <a:xfrm>
            <a:off x="541750" y="538619"/>
            <a:ext cx="7274491" cy="1200329"/>
          </a:xfrm>
          <a:prstGeom prst="rect">
            <a:avLst/>
          </a:prstGeom>
          <a:noFill/>
        </p:spPr>
        <p:txBody>
          <a:bodyPr wrap="square">
            <a:spAutoFit/>
          </a:bodyPr>
          <a:lstStyle/>
          <a:p>
            <a:r>
              <a:rPr lang="en-US" sz="7200" dirty="0">
                <a:solidFill>
                  <a:schemeClr val="bg1"/>
                </a:solidFill>
                <a:latin typeface="Cambria" panose="02040503050406030204" pitchFamily="18" charset="0"/>
                <a:ea typeface="Cambria" panose="02040503050406030204" pitchFamily="18" charset="0"/>
              </a:rPr>
              <a:t>THANK YOU</a:t>
            </a:r>
          </a:p>
        </p:txBody>
      </p:sp>
      <p:pic>
        <p:nvPicPr>
          <p:cNvPr id="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5445" y="1927755"/>
            <a:ext cx="3381109" cy="224092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533676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E4A03A-CDA9-34D6-9CFE-C3F5C09B3FDE}"/>
              </a:ext>
            </a:extLst>
          </p:cNvPr>
          <p:cNvSpPr txBox="1"/>
          <p:nvPr/>
        </p:nvSpPr>
        <p:spPr>
          <a:xfrm>
            <a:off x="3997414" y="801503"/>
            <a:ext cx="4213781" cy="1200329"/>
          </a:xfrm>
          <a:prstGeom prst="rect">
            <a:avLst/>
          </a:prstGeom>
          <a:noFill/>
        </p:spPr>
        <p:txBody>
          <a:bodyPr wrap="square" rtlCol="0">
            <a:spAutoFit/>
          </a:bodyPr>
          <a:lstStyle/>
          <a:p>
            <a:r>
              <a:rPr lang="en-US" sz="3600" dirty="0">
                <a:solidFill>
                  <a:schemeClr val="bg1"/>
                </a:solidFill>
                <a:latin typeface="Impact" panose="020B0806030902050204" pitchFamily="34" charset="0"/>
              </a:rPr>
              <a:t>OUR FOCUS:</a:t>
            </a:r>
            <a:endParaRPr lang="en-US" sz="3600" dirty="0">
              <a:solidFill>
                <a:schemeClr val="bg1"/>
              </a:solidFill>
            </a:endParaRPr>
          </a:p>
          <a:p>
            <a:endParaRPr lang="en-US" sz="3600" dirty="0">
              <a:solidFill>
                <a:schemeClr val="bg1"/>
              </a:solidFill>
            </a:endParaRPr>
          </a:p>
        </p:txBody>
      </p:sp>
      <p:sp>
        <p:nvSpPr>
          <p:cNvPr id="5" name="TextBox 4">
            <a:extLst>
              <a:ext uri="{FF2B5EF4-FFF2-40B4-BE49-F238E27FC236}">
                <a16:creationId xmlns:a16="http://schemas.microsoft.com/office/drawing/2014/main" id="{65D5D1BF-CEBE-641F-2966-B37225F33B2E}"/>
              </a:ext>
            </a:extLst>
          </p:cNvPr>
          <p:cNvSpPr txBox="1"/>
          <p:nvPr/>
        </p:nvSpPr>
        <p:spPr>
          <a:xfrm>
            <a:off x="293915" y="2012681"/>
            <a:ext cx="11811000" cy="4708981"/>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cs typeface="Cambria" panose="02040503050406030204" pitchFamily="18" charset="0"/>
              </a:rPr>
              <a:t>Seba construction and Drilling Company we have a sound background and expertise in the areas</a:t>
            </a:r>
            <a:r>
              <a:rPr lang="en-US" sz="2800" spc="5" dirty="0">
                <a:latin typeface="Cambria" panose="02040503050406030204" pitchFamily="18" charset="0"/>
                <a:ea typeface="Cambria" panose="02040503050406030204" pitchFamily="18" charset="0"/>
                <a:cs typeface="Cambria" panose="02040503050406030204" pitchFamily="18" charset="0"/>
              </a:rPr>
              <a:t> </a:t>
            </a:r>
            <a:r>
              <a:rPr lang="en-US" sz="2800" dirty="0">
                <a:latin typeface="Cambria" panose="02040503050406030204" pitchFamily="18" charset="0"/>
                <a:ea typeface="Cambria" panose="02040503050406030204" pitchFamily="18" charset="0"/>
                <a:cs typeface="Cambria" panose="02040503050406030204" pitchFamily="18" charset="0"/>
              </a:rPr>
              <a:t>of Construction ,Reverse Circulation (RC)drilling, Diamond drilling, Blasting hole drilling, Borehole</a:t>
            </a:r>
            <a:r>
              <a:rPr lang="en-US" sz="2800" spc="5" dirty="0">
                <a:latin typeface="Cambria" panose="02040503050406030204" pitchFamily="18" charset="0"/>
                <a:ea typeface="Cambria" panose="02040503050406030204" pitchFamily="18" charset="0"/>
                <a:cs typeface="Cambria" panose="02040503050406030204" pitchFamily="18" charset="0"/>
              </a:rPr>
              <a:t> </a:t>
            </a:r>
            <a:r>
              <a:rPr lang="en-US" sz="2800" dirty="0">
                <a:latin typeface="Cambria" panose="02040503050406030204" pitchFamily="18" charset="0"/>
                <a:ea typeface="Cambria" panose="02040503050406030204" pitchFamily="18" charset="0"/>
                <a:cs typeface="Cambria" panose="02040503050406030204" pitchFamily="18" charset="0"/>
              </a:rPr>
              <a:t>drilling, Borehole design, Ground work, Borehole pump equipping, Borehole rehabilitation, Water</a:t>
            </a:r>
            <a:r>
              <a:rPr lang="en-US" sz="2800" spc="5" dirty="0">
                <a:latin typeface="Cambria" panose="02040503050406030204" pitchFamily="18" charset="0"/>
                <a:ea typeface="Cambria" panose="02040503050406030204" pitchFamily="18" charset="0"/>
                <a:cs typeface="Cambria" panose="02040503050406030204" pitchFamily="18" charset="0"/>
              </a:rPr>
              <a:t> </a:t>
            </a:r>
            <a:r>
              <a:rPr lang="en-US" sz="2800" dirty="0">
                <a:latin typeface="Cambria" panose="02040503050406030204" pitchFamily="18" charset="0"/>
                <a:ea typeface="Cambria" panose="02040503050406030204" pitchFamily="18" charset="0"/>
                <a:cs typeface="Cambria" panose="02040503050406030204" pitchFamily="18" charset="0"/>
              </a:rPr>
              <a:t>treatment, Pump testing ,Dewatering service in all mining and installation. </a:t>
            </a:r>
          </a:p>
          <a:p>
            <a:r>
              <a:rPr lang="en-US" sz="2800" dirty="0">
                <a:latin typeface="Cambria" panose="02040503050406030204" pitchFamily="18" charset="0"/>
                <a:ea typeface="Cambria" panose="02040503050406030204" pitchFamily="18" charset="0"/>
                <a:cs typeface="Cambria" panose="02040503050406030204" pitchFamily="18" charset="0"/>
              </a:rPr>
              <a:t>The guiding philosophy and focus behind our services are</a:t>
            </a:r>
            <a:r>
              <a:rPr lang="en-US" sz="2800" spc="5" dirty="0">
                <a:latin typeface="Cambria" panose="02040503050406030204" pitchFamily="18" charset="0"/>
                <a:ea typeface="Cambria" panose="02040503050406030204" pitchFamily="18" charset="0"/>
                <a:cs typeface="Cambria" panose="02040503050406030204" pitchFamily="18" charset="0"/>
              </a:rPr>
              <a:t> </a:t>
            </a:r>
            <a:r>
              <a:rPr lang="en-US" sz="2800" dirty="0">
                <a:latin typeface="Cambria" panose="02040503050406030204" pitchFamily="18" charset="0"/>
                <a:ea typeface="Cambria" panose="02040503050406030204" pitchFamily="18" charset="0"/>
                <a:cs typeface="Cambria" panose="02040503050406030204" pitchFamily="18" charset="0"/>
              </a:rPr>
              <a:t>to</a:t>
            </a:r>
            <a:r>
              <a:rPr lang="en-US" sz="2800" spc="-40" dirty="0">
                <a:latin typeface="Cambria" panose="02040503050406030204" pitchFamily="18" charset="0"/>
                <a:ea typeface="Cambria" panose="02040503050406030204" pitchFamily="18" charset="0"/>
                <a:cs typeface="Cambria" panose="02040503050406030204" pitchFamily="18" charset="0"/>
              </a:rPr>
              <a:t> </a:t>
            </a:r>
            <a:r>
              <a:rPr lang="en-US" sz="2800" dirty="0">
                <a:latin typeface="Cambria" panose="02040503050406030204" pitchFamily="18" charset="0"/>
                <a:ea typeface="Cambria" panose="02040503050406030204" pitchFamily="18" charset="0"/>
                <a:cs typeface="Cambria" panose="02040503050406030204" pitchFamily="18" charset="0"/>
              </a:rPr>
              <a:t>provide</a:t>
            </a:r>
            <a:r>
              <a:rPr lang="en-US" sz="2800" spc="-35" dirty="0">
                <a:latin typeface="Cambria" panose="02040503050406030204" pitchFamily="18" charset="0"/>
                <a:ea typeface="Cambria" panose="02040503050406030204" pitchFamily="18" charset="0"/>
                <a:cs typeface="Cambria" panose="02040503050406030204" pitchFamily="18" charset="0"/>
              </a:rPr>
              <a:t> </a:t>
            </a:r>
            <a:r>
              <a:rPr lang="en-US" sz="2800" dirty="0">
                <a:latin typeface="Cambria" panose="02040503050406030204" pitchFamily="18" charset="0"/>
                <a:ea typeface="Cambria" panose="02040503050406030204" pitchFamily="18" charset="0"/>
                <a:cs typeface="Cambria" panose="02040503050406030204" pitchFamily="18" charset="0"/>
              </a:rPr>
              <a:t>a High standard  construction as per scope requirements, All construction and Drilling projects as per project scope,</a:t>
            </a:r>
            <a:r>
              <a:rPr lang="en-US" sz="2800" spc="-40" dirty="0">
                <a:latin typeface="Cambria" panose="02040503050406030204" pitchFamily="18" charset="0"/>
                <a:ea typeface="Cambria" panose="02040503050406030204" pitchFamily="18" charset="0"/>
                <a:cs typeface="Cambria" panose="02040503050406030204" pitchFamily="18" charset="0"/>
              </a:rPr>
              <a:t> </a:t>
            </a:r>
            <a:r>
              <a:rPr lang="en-US" sz="2800" dirty="0">
                <a:latin typeface="Cambria" panose="02040503050406030204" pitchFamily="18" charset="0"/>
                <a:ea typeface="Cambria" panose="02040503050406030204" pitchFamily="18" charset="0"/>
                <a:cs typeface="Cambria" panose="02040503050406030204" pitchFamily="18" charset="0"/>
              </a:rPr>
              <a:t>supply</a:t>
            </a:r>
            <a:r>
              <a:rPr lang="en-US" sz="2800" spc="-40" dirty="0">
                <a:latin typeface="Cambria" panose="02040503050406030204" pitchFamily="18" charset="0"/>
                <a:ea typeface="Cambria" panose="02040503050406030204" pitchFamily="18" charset="0"/>
                <a:cs typeface="Cambria" panose="02040503050406030204" pitchFamily="18" charset="0"/>
              </a:rPr>
              <a:t> </a:t>
            </a:r>
            <a:r>
              <a:rPr lang="en-US" sz="2800" dirty="0">
                <a:latin typeface="Cambria" panose="02040503050406030204" pitchFamily="18" charset="0"/>
                <a:ea typeface="Cambria" panose="02040503050406030204" pitchFamily="18" charset="0"/>
                <a:cs typeface="Cambria" panose="02040503050406030204" pitchFamily="18" charset="0"/>
              </a:rPr>
              <a:t>and</a:t>
            </a:r>
            <a:r>
              <a:rPr lang="en-US" sz="2800" spc="-40" dirty="0">
                <a:latin typeface="Cambria" panose="02040503050406030204" pitchFamily="18" charset="0"/>
                <a:ea typeface="Cambria" panose="02040503050406030204" pitchFamily="18" charset="0"/>
                <a:cs typeface="Cambria" panose="02040503050406030204" pitchFamily="18" charset="0"/>
              </a:rPr>
              <a:t> </a:t>
            </a:r>
            <a:r>
              <a:rPr lang="en-US" sz="2800" dirty="0">
                <a:latin typeface="Cambria" panose="02040503050406030204" pitchFamily="18" charset="0"/>
                <a:ea typeface="Cambria" panose="02040503050406030204" pitchFamily="18" charset="0"/>
                <a:cs typeface="Cambria" panose="02040503050406030204" pitchFamily="18" charset="0"/>
              </a:rPr>
              <a:t>improve</a:t>
            </a:r>
            <a:r>
              <a:rPr lang="en-US" sz="2800" spc="-30" dirty="0">
                <a:latin typeface="Cambria" panose="02040503050406030204" pitchFamily="18" charset="0"/>
                <a:ea typeface="Cambria" panose="02040503050406030204" pitchFamily="18" charset="0"/>
                <a:cs typeface="Cambria" panose="02040503050406030204" pitchFamily="18" charset="0"/>
              </a:rPr>
              <a:t> </a:t>
            </a:r>
            <a:r>
              <a:rPr lang="en-US" sz="2800" dirty="0">
                <a:latin typeface="Cambria" panose="02040503050406030204" pitchFamily="18" charset="0"/>
                <a:ea typeface="Cambria" panose="02040503050406030204" pitchFamily="18" charset="0"/>
                <a:cs typeface="Cambria" panose="02040503050406030204" pitchFamily="18" charset="0"/>
              </a:rPr>
              <a:t>sanitation</a:t>
            </a:r>
            <a:r>
              <a:rPr lang="en-US" sz="2800" spc="-40" dirty="0">
                <a:latin typeface="Cambria" panose="02040503050406030204" pitchFamily="18" charset="0"/>
                <a:ea typeface="Cambria" panose="02040503050406030204" pitchFamily="18" charset="0"/>
                <a:cs typeface="Cambria" panose="02040503050406030204" pitchFamily="18" charset="0"/>
              </a:rPr>
              <a:t> </a:t>
            </a:r>
            <a:r>
              <a:rPr lang="en-US" sz="2800" dirty="0">
                <a:latin typeface="Cambria" panose="02040503050406030204" pitchFamily="18" charset="0"/>
                <a:ea typeface="Cambria" panose="02040503050406030204" pitchFamily="18" charset="0"/>
                <a:cs typeface="Cambria" panose="02040503050406030204" pitchFamily="18" charset="0"/>
              </a:rPr>
              <a:t>to</a:t>
            </a:r>
            <a:r>
              <a:rPr lang="en-US" sz="2800" spc="-20" dirty="0">
                <a:latin typeface="Cambria" panose="02040503050406030204" pitchFamily="18" charset="0"/>
                <a:ea typeface="Cambria" panose="02040503050406030204" pitchFamily="18" charset="0"/>
                <a:cs typeface="Cambria" panose="02040503050406030204" pitchFamily="18" charset="0"/>
              </a:rPr>
              <a:t> </a:t>
            </a:r>
            <a:r>
              <a:rPr lang="en-US" sz="2800" dirty="0">
                <a:latin typeface="Cambria" panose="02040503050406030204" pitchFamily="18" charset="0"/>
                <a:ea typeface="Cambria" panose="02040503050406030204" pitchFamily="18" charset="0"/>
                <a:cs typeface="Cambria" panose="02040503050406030204" pitchFamily="18" charset="0"/>
              </a:rPr>
              <a:t>diminish</a:t>
            </a:r>
            <a:r>
              <a:rPr lang="en-US" sz="2800" spc="-35" dirty="0">
                <a:latin typeface="Cambria" panose="02040503050406030204" pitchFamily="18" charset="0"/>
                <a:ea typeface="Cambria" panose="02040503050406030204" pitchFamily="18" charset="0"/>
                <a:cs typeface="Cambria" panose="02040503050406030204" pitchFamily="18" charset="0"/>
              </a:rPr>
              <a:t> </a:t>
            </a:r>
            <a:r>
              <a:rPr lang="en-US" sz="2800" dirty="0">
                <a:latin typeface="Cambria" panose="02040503050406030204" pitchFamily="18" charset="0"/>
                <a:ea typeface="Cambria" panose="02040503050406030204" pitchFamily="18" charset="0"/>
                <a:cs typeface="Cambria" panose="02040503050406030204" pitchFamily="18" charset="0"/>
              </a:rPr>
              <a:t>the</a:t>
            </a:r>
            <a:r>
              <a:rPr lang="en-US" sz="2800" spc="-30" dirty="0">
                <a:latin typeface="Cambria" panose="02040503050406030204" pitchFamily="18" charset="0"/>
                <a:ea typeface="Cambria" panose="02040503050406030204" pitchFamily="18" charset="0"/>
                <a:cs typeface="Cambria" panose="02040503050406030204" pitchFamily="18" charset="0"/>
              </a:rPr>
              <a:t> </a:t>
            </a:r>
            <a:r>
              <a:rPr lang="en-US" sz="2800" dirty="0">
                <a:latin typeface="Cambria" panose="02040503050406030204" pitchFamily="18" charset="0"/>
                <a:ea typeface="Cambria" panose="02040503050406030204" pitchFamily="18" charset="0"/>
                <a:cs typeface="Cambria" panose="02040503050406030204" pitchFamily="18" charset="0"/>
              </a:rPr>
              <a:t>negative</a:t>
            </a:r>
            <a:r>
              <a:rPr lang="en-US" sz="2800" spc="-35" dirty="0">
                <a:latin typeface="Cambria" panose="02040503050406030204" pitchFamily="18" charset="0"/>
                <a:ea typeface="Cambria" panose="02040503050406030204" pitchFamily="18" charset="0"/>
                <a:cs typeface="Cambria" panose="02040503050406030204" pitchFamily="18" charset="0"/>
              </a:rPr>
              <a:t> </a:t>
            </a:r>
            <a:r>
              <a:rPr lang="en-US" sz="2800" dirty="0">
                <a:latin typeface="Cambria" panose="02040503050406030204" pitchFamily="18" charset="0"/>
                <a:ea typeface="Cambria" panose="02040503050406030204" pitchFamily="18" charset="0"/>
                <a:cs typeface="Cambria" panose="02040503050406030204" pitchFamily="18" charset="0"/>
              </a:rPr>
              <a:t>impact</a:t>
            </a:r>
            <a:r>
              <a:rPr lang="en-US" sz="2800" spc="-35" dirty="0">
                <a:latin typeface="Cambria" panose="02040503050406030204" pitchFamily="18" charset="0"/>
                <a:ea typeface="Cambria" panose="02040503050406030204" pitchFamily="18" charset="0"/>
                <a:cs typeface="Cambria" panose="02040503050406030204" pitchFamily="18" charset="0"/>
              </a:rPr>
              <a:t> </a:t>
            </a:r>
            <a:r>
              <a:rPr lang="en-US" sz="2800" dirty="0">
                <a:latin typeface="Cambria" panose="02040503050406030204" pitchFamily="18" charset="0"/>
                <a:ea typeface="Cambria" panose="02040503050406030204" pitchFamily="18" charset="0"/>
                <a:cs typeface="Cambria" panose="02040503050406030204" pitchFamily="18" charset="0"/>
              </a:rPr>
              <a:t>on</a:t>
            </a:r>
            <a:r>
              <a:rPr lang="en-US" sz="2800" spc="-40" dirty="0">
                <a:latin typeface="Cambria" panose="02040503050406030204" pitchFamily="18" charset="0"/>
                <a:ea typeface="Cambria" panose="02040503050406030204" pitchFamily="18" charset="0"/>
                <a:cs typeface="Cambria" panose="02040503050406030204" pitchFamily="18" charset="0"/>
              </a:rPr>
              <a:t> </a:t>
            </a:r>
            <a:r>
              <a:rPr lang="en-US" sz="2800" dirty="0">
                <a:latin typeface="Cambria" panose="02040503050406030204" pitchFamily="18" charset="0"/>
                <a:ea typeface="Cambria" panose="02040503050406030204" pitchFamily="18" charset="0"/>
                <a:cs typeface="Cambria" panose="02040503050406030204" pitchFamily="18" charset="0"/>
              </a:rPr>
              <a:t>health</a:t>
            </a:r>
            <a:r>
              <a:rPr lang="en-US" sz="2800" spc="5" dirty="0">
                <a:latin typeface="Cambria" panose="02040503050406030204" pitchFamily="18" charset="0"/>
                <a:ea typeface="Cambria" panose="02040503050406030204" pitchFamily="18" charset="0"/>
                <a:cs typeface="Cambria" panose="02040503050406030204" pitchFamily="18" charset="0"/>
              </a:rPr>
              <a:t> </a:t>
            </a:r>
            <a:r>
              <a:rPr lang="en-US" sz="2800" dirty="0">
                <a:latin typeface="Cambria" panose="02040503050406030204" pitchFamily="18" charset="0"/>
                <a:ea typeface="Cambria" panose="02040503050406030204" pitchFamily="18" charset="0"/>
                <a:cs typeface="Cambria" panose="02040503050406030204" pitchFamily="18" charset="0"/>
              </a:rPr>
              <a:t>as well as boosting</a:t>
            </a:r>
            <a:r>
              <a:rPr lang="en-US" sz="2800" spc="5" dirty="0">
                <a:latin typeface="Cambria" panose="02040503050406030204" pitchFamily="18" charset="0"/>
                <a:ea typeface="Cambria" panose="02040503050406030204" pitchFamily="18" charset="0"/>
                <a:cs typeface="Cambria" panose="02040503050406030204" pitchFamily="18" charset="0"/>
              </a:rPr>
              <a:t> </a:t>
            </a:r>
            <a:r>
              <a:rPr lang="en-US" sz="2800" dirty="0">
                <a:latin typeface="Cambria" panose="02040503050406030204" pitchFamily="18" charset="0"/>
                <a:ea typeface="Cambria" panose="02040503050406030204" pitchFamily="18" charset="0"/>
                <a:cs typeface="Cambria" panose="02040503050406030204" pitchFamily="18" charset="0"/>
              </a:rPr>
              <a:t>the</a:t>
            </a:r>
            <a:r>
              <a:rPr lang="en-US" sz="2800" spc="-5" dirty="0">
                <a:latin typeface="Cambria" panose="02040503050406030204" pitchFamily="18" charset="0"/>
                <a:ea typeface="Cambria" panose="02040503050406030204" pitchFamily="18" charset="0"/>
                <a:cs typeface="Cambria" panose="02040503050406030204" pitchFamily="18" charset="0"/>
              </a:rPr>
              <a:t> </a:t>
            </a:r>
            <a:r>
              <a:rPr lang="en-US" sz="2800" dirty="0">
                <a:latin typeface="Cambria" panose="02040503050406030204" pitchFamily="18" charset="0"/>
                <a:ea typeface="Cambria" panose="02040503050406030204" pitchFamily="18" charset="0"/>
                <a:cs typeface="Cambria" panose="02040503050406030204" pitchFamily="18" charset="0"/>
              </a:rPr>
              <a:t>economy</a:t>
            </a:r>
            <a:r>
              <a:rPr lang="en-US" sz="2800" spc="-10" dirty="0">
                <a:latin typeface="Cambria" panose="02040503050406030204" pitchFamily="18" charset="0"/>
                <a:ea typeface="Cambria" panose="02040503050406030204" pitchFamily="18" charset="0"/>
                <a:cs typeface="Cambria" panose="02040503050406030204" pitchFamily="18" charset="0"/>
              </a:rPr>
              <a:t> </a:t>
            </a:r>
            <a:r>
              <a:rPr lang="en-US" sz="2800" dirty="0">
                <a:latin typeface="Cambria" panose="02040503050406030204" pitchFamily="18" charset="0"/>
                <a:ea typeface="Cambria" panose="02040503050406030204" pitchFamily="18" charset="0"/>
                <a:cs typeface="Cambria" panose="02040503050406030204" pitchFamily="18" charset="0"/>
              </a:rPr>
              <a:t>without harming the environment.</a:t>
            </a:r>
          </a:p>
          <a:p>
            <a:endParaRPr lang="en-US" sz="2000" dirty="0"/>
          </a:p>
        </p:txBody>
      </p:sp>
      <p:pic>
        <p:nvPicPr>
          <p:cNvPr id="6" name="Picture 8">
            <a:extLst>
              <a:ext uri="{FF2B5EF4-FFF2-40B4-BE49-F238E27FC236}">
                <a16:creationId xmlns:a16="http://schemas.microsoft.com/office/drawing/2014/main" id="{E9FE04F9-26C9-F5CA-D2B5-8E316B2FED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3404969" cy="109945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899282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E4A03A-CDA9-34D6-9CFE-C3F5C09B3FDE}"/>
              </a:ext>
            </a:extLst>
          </p:cNvPr>
          <p:cNvSpPr txBox="1"/>
          <p:nvPr/>
        </p:nvSpPr>
        <p:spPr>
          <a:xfrm>
            <a:off x="1754957" y="3087503"/>
            <a:ext cx="4213781" cy="1200329"/>
          </a:xfrm>
          <a:prstGeom prst="rect">
            <a:avLst/>
          </a:prstGeom>
          <a:noFill/>
        </p:spPr>
        <p:txBody>
          <a:bodyPr wrap="square" rtlCol="0">
            <a:spAutoFit/>
          </a:bodyPr>
          <a:lstStyle/>
          <a:p>
            <a:r>
              <a:rPr lang="en-US" sz="3600" dirty="0">
                <a:solidFill>
                  <a:schemeClr val="bg1"/>
                </a:solidFill>
                <a:latin typeface="Impact" panose="020B0806030902050204" pitchFamily="34" charset="0"/>
              </a:rPr>
              <a:t>OUR FOCUS:</a:t>
            </a:r>
            <a:endParaRPr lang="en-US" sz="3600" dirty="0">
              <a:solidFill>
                <a:schemeClr val="bg1"/>
              </a:solidFill>
            </a:endParaRPr>
          </a:p>
          <a:p>
            <a:endParaRPr lang="en-US" sz="3600" dirty="0">
              <a:solidFill>
                <a:schemeClr val="bg1"/>
              </a:solidFill>
            </a:endParaRPr>
          </a:p>
        </p:txBody>
      </p:sp>
      <p:sp>
        <p:nvSpPr>
          <p:cNvPr id="2" name="TextBox 1">
            <a:extLst>
              <a:ext uri="{FF2B5EF4-FFF2-40B4-BE49-F238E27FC236}">
                <a16:creationId xmlns:a16="http://schemas.microsoft.com/office/drawing/2014/main" id="{7EC4F34C-AB92-9730-1707-A6E321D62360}"/>
              </a:ext>
            </a:extLst>
          </p:cNvPr>
          <p:cNvSpPr txBox="1"/>
          <p:nvPr/>
        </p:nvSpPr>
        <p:spPr>
          <a:xfrm>
            <a:off x="3196738" y="1018305"/>
            <a:ext cx="7141221"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HEALTH,ENVIRONMENTAL AND SAFETY POLICY</a:t>
            </a:r>
            <a:endParaRPr lang="en-US" sz="2800" dirty="0">
              <a:solidFill>
                <a:schemeClr val="bg1"/>
              </a:solidFill>
            </a:endParaRPr>
          </a:p>
        </p:txBody>
      </p:sp>
      <p:sp>
        <p:nvSpPr>
          <p:cNvPr id="4" name="TextBox 3">
            <a:extLst>
              <a:ext uri="{FF2B5EF4-FFF2-40B4-BE49-F238E27FC236}">
                <a16:creationId xmlns:a16="http://schemas.microsoft.com/office/drawing/2014/main" id="{0F7F6808-69F2-1CA2-C07F-F9B82F3B9294}"/>
              </a:ext>
            </a:extLst>
          </p:cNvPr>
          <p:cNvSpPr txBox="1"/>
          <p:nvPr/>
        </p:nvSpPr>
        <p:spPr>
          <a:xfrm>
            <a:off x="527428" y="1748909"/>
            <a:ext cx="8747489" cy="5109091"/>
          </a:xfrm>
          <a:prstGeom prst="rect">
            <a:avLst/>
          </a:prstGeom>
          <a:noFill/>
        </p:spPr>
        <p:txBody>
          <a:bodyPr wrap="square" rtlCol="0">
            <a:spAutoFit/>
          </a:bodyPr>
          <a:lstStyle/>
          <a:p>
            <a:r>
              <a:rPr lang="en-US" sz="2800" dirty="0"/>
              <a:t>Seba construction and Drilling company  safety to us is the most important attribute to all our activities.</a:t>
            </a:r>
          </a:p>
          <a:p>
            <a:r>
              <a:rPr lang="en-US" sz="2800" dirty="0"/>
              <a:t>We ensure the health,safety,security and work environment of all the members pertaining all activities including all visitors.</a:t>
            </a:r>
          </a:p>
          <a:p>
            <a:r>
              <a:rPr lang="en-US" sz="2800" dirty="0"/>
              <a:t>To make environmental assessment and mitigate all impacts that may occur during and post construction activities at the community.</a:t>
            </a:r>
          </a:p>
          <a:p>
            <a:r>
              <a:rPr lang="en-US" sz="2800" dirty="0"/>
              <a:t>To adapt all practical measures to protect and maintain the environment.</a:t>
            </a:r>
          </a:p>
          <a:p>
            <a:r>
              <a:rPr lang="en-US" sz="2800" dirty="0"/>
              <a:t>To comply to all safety and environmental Regulations</a:t>
            </a:r>
            <a:r>
              <a:rPr lang="en-US" sz="1400" dirty="0"/>
              <a:t>.</a:t>
            </a:r>
          </a:p>
          <a:p>
            <a:endParaRPr lang="en-US" dirty="0"/>
          </a:p>
        </p:txBody>
      </p:sp>
      <p:sp>
        <p:nvSpPr>
          <p:cNvPr id="6" name="Hexagon 5">
            <a:extLst>
              <a:ext uri="{FF2B5EF4-FFF2-40B4-BE49-F238E27FC236}">
                <a16:creationId xmlns:a16="http://schemas.microsoft.com/office/drawing/2014/main" id="{BEF2CF60-A5DD-4487-8685-239A26D1D026}"/>
              </a:ext>
            </a:extLst>
          </p:cNvPr>
          <p:cNvSpPr/>
          <p:nvPr/>
        </p:nvSpPr>
        <p:spPr>
          <a:xfrm rot="5400000">
            <a:off x="9801418" y="309075"/>
            <a:ext cx="2048945" cy="2579820"/>
          </a:xfrm>
          <a:prstGeom prst="hexagon">
            <a:avLst/>
          </a:prstGeom>
          <a:blipFill dpi="0" rotWithShape="0">
            <a:blip r:embed="rId3">
              <a:alphaModFix amt="86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xagon 6">
            <a:extLst>
              <a:ext uri="{FF2B5EF4-FFF2-40B4-BE49-F238E27FC236}">
                <a16:creationId xmlns:a16="http://schemas.microsoft.com/office/drawing/2014/main" id="{25CE5D9D-DFBB-4A65-CEB8-BA92C389D82C}"/>
              </a:ext>
            </a:extLst>
          </p:cNvPr>
          <p:cNvSpPr/>
          <p:nvPr/>
        </p:nvSpPr>
        <p:spPr>
          <a:xfrm rot="5400000">
            <a:off x="9736871" y="2378133"/>
            <a:ext cx="2221486" cy="2688771"/>
          </a:xfrm>
          <a:prstGeom prst="hexagon">
            <a:avLst/>
          </a:prstGeom>
          <a:blipFill dpi="0" rotWithShape="0">
            <a:blip r:embed="rId4">
              <a:alphaModFix amt="86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exagon 7">
            <a:extLst>
              <a:ext uri="{FF2B5EF4-FFF2-40B4-BE49-F238E27FC236}">
                <a16:creationId xmlns:a16="http://schemas.microsoft.com/office/drawing/2014/main" id="{694EFE59-02CE-5FD6-DF79-522EE38F2CC2}"/>
              </a:ext>
            </a:extLst>
          </p:cNvPr>
          <p:cNvSpPr/>
          <p:nvPr/>
        </p:nvSpPr>
        <p:spPr>
          <a:xfrm rot="5400000">
            <a:off x="9834843" y="4500844"/>
            <a:ext cx="2014656" cy="2699657"/>
          </a:xfrm>
          <a:prstGeom prst="hexagon">
            <a:avLst/>
          </a:prstGeom>
          <a:blipFill dpi="0" rotWithShape="0">
            <a:blip r:embed="rId5">
              <a:alphaModFix amt="86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4DA4ED2-4ACD-5B24-9E99-4914A7D0E5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237456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E4A03A-CDA9-34D6-9CFE-C3F5C09B3FDE}"/>
              </a:ext>
            </a:extLst>
          </p:cNvPr>
          <p:cNvSpPr txBox="1"/>
          <p:nvPr/>
        </p:nvSpPr>
        <p:spPr>
          <a:xfrm>
            <a:off x="1754957" y="3087503"/>
            <a:ext cx="4213781" cy="1200329"/>
          </a:xfrm>
          <a:prstGeom prst="rect">
            <a:avLst/>
          </a:prstGeom>
          <a:noFill/>
        </p:spPr>
        <p:txBody>
          <a:bodyPr wrap="square" rtlCol="0">
            <a:spAutoFit/>
          </a:bodyPr>
          <a:lstStyle/>
          <a:p>
            <a:r>
              <a:rPr lang="en-US" sz="3600" dirty="0">
                <a:solidFill>
                  <a:schemeClr val="bg1"/>
                </a:solidFill>
                <a:latin typeface="Impact" panose="020B0806030902050204" pitchFamily="34" charset="0"/>
              </a:rPr>
              <a:t>OUR FOCUS:</a:t>
            </a:r>
            <a:endParaRPr lang="en-US" sz="3600" dirty="0">
              <a:solidFill>
                <a:schemeClr val="bg1"/>
              </a:solidFill>
            </a:endParaRPr>
          </a:p>
          <a:p>
            <a:endParaRPr lang="en-US" sz="3600" dirty="0">
              <a:solidFill>
                <a:schemeClr val="bg1"/>
              </a:solidFill>
            </a:endParaRPr>
          </a:p>
        </p:txBody>
      </p:sp>
      <p:sp>
        <p:nvSpPr>
          <p:cNvPr id="5" name="TextBox 4">
            <a:extLst>
              <a:ext uri="{FF2B5EF4-FFF2-40B4-BE49-F238E27FC236}">
                <a16:creationId xmlns:a16="http://schemas.microsoft.com/office/drawing/2014/main" id="{5CFE9561-F66F-49AE-323D-1B4AE2817D54}"/>
              </a:ext>
            </a:extLst>
          </p:cNvPr>
          <p:cNvSpPr txBox="1"/>
          <p:nvPr/>
        </p:nvSpPr>
        <p:spPr>
          <a:xfrm>
            <a:off x="3891692" y="1092329"/>
            <a:ext cx="6449352" cy="584775"/>
          </a:xfrm>
          <a:prstGeom prst="rect">
            <a:avLst/>
          </a:prstGeom>
          <a:noFill/>
        </p:spPr>
        <p:txBody>
          <a:bodyPr wrap="square" rtlCol="0">
            <a:spAutoFit/>
          </a:bodyPr>
          <a:lstStyle/>
          <a:p>
            <a:r>
              <a:rPr lang="en-US" sz="3200" dirty="0">
                <a:solidFill>
                  <a:schemeClr val="bg1"/>
                </a:solidFill>
                <a:latin typeface="Impact" panose="020B0806030902050204" pitchFamily="34" charset="0"/>
              </a:rPr>
              <a:t>OUR SERVICES AND PROFICIENCY:</a:t>
            </a:r>
            <a:endParaRPr lang="en-US" sz="3200" dirty="0">
              <a:solidFill>
                <a:schemeClr val="bg1"/>
              </a:solidFill>
            </a:endParaRPr>
          </a:p>
        </p:txBody>
      </p:sp>
      <p:sp>
        <p:nvSpPr>
          <p:cNvPr id="9" name="TextBox 8">
            <a:extLst>
              <a:ext uri="{FF2B5EF4-FFF2-40B4-BE49-F238E27FC236}">
                <a16:creationId xmlns:a16="http://schemas.microsoft.com/office/drawing/2014/main" id="{14B1C5E4-0DC9-0032-295C-A25C4F28339C}"/>
              </a:ext>
            </a:extLst>
          </p:cNvPr>
          <p:cNvSpPr txBox="1"/>
          <p:nvPr/>
        </p:nvSpPr>
        <p:spPr>
          <a:xfrm>
            <a:off x="353832" y="1918293"/>
            <a:ext cx="11370081" cy="4062651"/>
          </a:xfrm>
          <a:prstGeom prst="rect">
            <a:avLst/>
          </a:prstGeom>
          <a:noFill/>
        </p:spPr>
        <p:txBody>
          <a:bodyPr wrap="square" rtlCol="0">
            <a:spAutoFit/>
          </a:bodyPr>
          <a:lstStyle/>
          <a:p>
            <a:pPr marL="457200" indent="-457200">
              <a:buFont typeface="+mj-lt"/>
              <a:buAutoNum type="arabicPeriod"/>
            </a:pPr>
            <a:r>
              <a:rPr lang="en-US" sz="2000" b="1" dirty="0">
                <a:solidFill>
                  <a:srgbClr val="0070C0"/>
                </a:solidFill>
              </a:rPr>
              <a:t>We are experts in drilling works: </a:t>
            </a:r>
            <a:r>
              <a:rPr lang="en-US" sz="2000" b="1" dirty="0">
                <a:solidFill>
                  <a:srgbClr val="0070C0"/>
                </a:solidFill>
                <a:latin typeface="Cambria" panose="02040503050406030204" pitchFamily="18" charset="0"/>
                <a:ea typeface="Cambria" panose="02040503050406030204" pitchFamily="18" charset="0"/>
                <a:cs typeface="Cambria" panose="02040503050406030204" pitchFamily="18" charset="0"/>
              </a:rPr>
              <a:t>Seba construction and Drilling Company </a:t>
            </a:r>
            <a:r>
              <a:rPr lang="en-US" sz="2000" dirty="0">
                <a:solidFill>
                  <a:schemeClr val="tx1">
                    <a:lumMod val="95000"/>
                    <a:lumOff val="5000"/>
                  </a:schemeClr>
                </a:solidFill>
                <a:latin typeface="Cambria" panose="02040503050406030204" pitchFamily="18" charset="0"/>
                <a:ea typeface="Cambria" panose="02040503050406030204" pitchFamily="18" charset="0"/>
                <a:cs typeface="Cambria" panose="02040503050406030204" pitchFamily="18" charset="0"/>
              </a:rPr>
              <a:t>has been performing drilling works in the Tanzania region</a:t>
            </a:r>
            <a:r>
              <a:rPr lang="en-US" sz="2000" spc="5" dirty="0">
                <a:solidFill>
                  <a:schemeClr val="tx1">
                    <a:lumMod val="95000"/>
                    <a:lumOff val="5000"/>
                  </a:schemeClr>
                </a:solidFill>
                <a:latin typeface="Cambria" panose="02040503050406030204" pitchFamily="18" charset="0"/>
                <a:ea typeface="Cambria" panose="02040503050406030204" pitchFamily="18" charset="0"/>
                <a:cs typeface="Cambria" panose="02040503050406030204" pitchFamily="18" charset="0"/>
              </a:rPr>
              <a:t> </a:t>
            </a:r>
            <a:r>
              <a:rPr lang="en-US" sz="2000" dirty="0">
                <a:solidFill>
                  <a:schemeClr val="tx1">
                    <a:lumMod val="95000"/>
                    <a:lumOff val="5000"/>
                  </a:schemeClr>
                </a:solidFill>
                <a:latin typeface="Cambria" panose="02040503050406030204" pitchFamily="18" charset="0"/>
                <a:ea typeface="Cambria" panose="02040503050406030204" pitchFamily="18" charset="0"/>
                <a:cs typeface="Cambria" panose="02040503050406030204" pitchFamily="18" charset="0"/>
              </a:rPr>
              <a:t>13 years with this experience in mind, we have extensive knowledge in the field of borehole drilling,</a:t>
            </a:r>
            <a:r>
              <a:rPr lang="en-US" sz="2000" spc="-230" dirty="0">
                <a:solidFill>
                  <a:schemeClr val="tx1">
                    <a:lumMod val="95000"/>
                    <a:lumOff val="5000"/>
                  </a:schemeClr>
                </a:solidFill>
                <a:latin typeface="Cambria" panose="02040503050406030204" pitchFamily="18" charset="0"/>
                <a:ea typeface="Cambria" panose="02040503050406030204" pitchFamily="18" charset="0"/>
                <a:cs typeface="Cambria" panose="02040503050406030204" pitchFamily="18" charset="0"/>
              </a:rPr>
              <a:t> </a:t>
            </a:r>
            <a:r>
              <a:rPr lang="en-US" sz="2000" dirty="0">
                <a:solidFill>
                  <a:schemeClr val="tx1">
                    <a:lumMod val="95000"/>
                    <a:lumOff val="5000"/>
                  </a:schemeClr>
                </a:solidFill>
                <a:latin typeface="Cambria" panose="02040503050406030204" pitchFamily="18" charset="0"/>
                <a:ea typeface="Cambria" panose="02040503050406030204" pitchFamily="18" charset="0"/>
                <a:cs typeface="Cambria" panose="02040503050406030204" pitchFamily="18" charset="0"/>
              </a:rPr>
              <a:t>Reverse circulation (RC), Diamond drilling, blasting hole drilling and understand requirements of</a:t>
            </a:r>
            <a:r>
              <a:rPr lang="en-US" sz="2000" spc="5" dirty="0">
                <a:solidFill>
                  <a:schemeClr val="tx1">
                    <a:lumMod val="95000"/>
                    <a:lumOff val="5000"/>
                  </a:schemeClr>
                </a:solidFill>
                <a:latin typeface="Cambria" panose="02040503050406030204" pitchFamily="18" charset="0"/>
                <a:ea typeface="Cambria" panose="02040503050406030204" pitchFamily="18" charset="0"/>
                <a:cs typeface="Cambria" panose="02040503050406030204" pitchFamily="18" charset="0"/>
              </a:rPr>
              <a:t> </a:t>
            </a:r>
            <a:r>
              <a:rPr lang="en-US" sz="2000" dirty="0">
                <a:solidFill>
                  <a:schemeClr val="tx1">
                    <a:lumMod val="95000"/>
                    <a:lumOff val="5000"/>
                  </a:schemeClr>
                </a:solidFill>
                <a:latin typeface="Cambria" panose="02040503050406030204" pitchFamily="18" charset="0"/>
                <a:ea typeface="Cambria" panose="02040503050406030204" pitchFamily="18" charset="0"/>
                <a:cs typeface="Cambria" panose="02040503050406030204" pitchFamily="18" charset="0"/>
              </a:rPr>
              <a:t>specific customers as well as projects.</a:t>
            </a:r>
          </a:p>
          <a:p>
            <a:pPr marL="228600" marR="0" algn="just">
              <a:spcBef>
                <a:spcPts val="5"/>
              </a:spcBef>
              <a:spcAft>
                <a:spcPts val="0"/>
              </a:spcAft>
            </a:pPr>
            <a:r>
              <a:rPr lang="en-US" sz="2000" b="1" u="sng" dirty="0">
                <a:solidFill>
                  <a:srgbClr val="0070C0"/>
                </a:solidFill>
                <a:effectLst/>
                <a:latin typeface="Cambria" panose="02040503050406030204" pitchFamily="18" charset="0"/>
                <a:ea typeface="Cambria" panose="02040503050406030204" pitchFamily="18" charset="0"/>
                <a:cs typeface="Cambria" panose="02040503050406030204" pitchFamily="18" charset="0"/>
              </a:rPr>
              <a:t>Borehole</a:t>
            </a:r>
            <a:r>
              <a:rPr lang="en-US" sz="2000" b="1" u="sng" spc="-10" dirty="0">
                <a:solidFill>
                  <a:srgbClr val="0070C0"/>
                </a:solidFill>
                <a:effectLst/>
                <a:latin typeface="Cambria" panose="02040503050406030204" pitchFamily="18" charset="0"/>
                <a:ea typeface="Cambria" panose="02040503050406030204" pitchFamily="18" charset="0"/>
                <a:cs typeface="Cambria" panose="02040503050406030204" pitchFamily="18" charset="0"/>
              </a:rPr>
              <a:t> </a:t>
            </a:r>
            <a:r>
              <a:rPr lang="en-US" sz="2000" b="1" u="sng" dirty="0">
                <a:solidFill>
                  <a:srgbClr val="0070C0"/>
                </a:solidFill>
                <a:effectLst/>
                <a:latin typeface="Cambria" panose="02040503050406030204" pitchFamily="18" charset="0"/>
                <a:ea typeface="Cambria" panose="02040503050406030204" pitchFamily="18" charset="0"/>
                <a:cs typeface="Cambria" panose="02040503050406030204" pitchFamily="18" charset="0"/>
              </a:rPr>
              <a:t>Drilling</a:t>
            </a:r>
            <a:endParaRPr lang="en-US" sz="2000" b="1" dirty="0">
              <a:solidFill>
                <a:srgbClr val="0070C0"/>
              </a:solidFill>
              <a:effectLst/>
              <a:latin typeface="Cambria" panose="02040503050406030204" pitchFamily="18" charset="0"/>
              <a:ea typeface="Cambria" panose="02040503050406030204" pitchFamily="18" charset="0"/>
              <a:cs typeface="Cambria" panose="02040503050406030204" pitchFamily="18" charset="0"/>
            </a:endParaRPr>
          </a:p>
          <a:p>
            <a:pPr marL="457200" marR="911860" indent="-285750" algn="just">
              <a:spcBef>
                <a:spcPts val="640"/>
              </a:spcBef>
              <a:spcAft>
                <a:spcPts val="0"/>
              </a:spcAft>
              <a:buFont typeface="Arial" panose="020B0604020202020204" pitchFamily="34" charset="0"/>
              <a:buChar char="•"/>
            </a:pPr>
            <a:r>
              <a:rPr lang="en-US" sz="2000" dirty="0">
                <a:effectLst/>
                <a:latin typeface="Cambria" panose="02040503050406030204" pitchFamily="18" charset="0"/>
                <a:ea typeface="Cambria" panose="02040503050406030204" pitchFamily="18" charset="0"/>
                <a:cs typeface="Cambria" panose="02040503050406030204" pitchFamily="18" charset="0"/>
              </a:rPr>
              <a:t>The drilling is carried out by using the “Down-The-Hole” (DTH) technology.</a:t>
            </a:r>
            <a:r>
              <a:rPr lang="en-US" sz="2000" spc="5" dirty="0">
                <a:effectLst/>
                <a:latin typeface="Cambria" panose="02040503050406030204" pitchFamily="18" charset="0"/>
                <a:ea typeface="Cambria" panose="02040503050406030204" pitchFamily="18" charset="0"/>
                <a:cs typeface="Cambria" panose="02040503050406030204" pitchFamily="18" charset="0"/>
              </a:rPr>
              <a:t> </a:t>
            </a:r>
          </a:p>
          <a:p>
            <a:pPr marL="457200" marR="911860" indent="-285750" algn="just">
              <a:spcBef>
                <a:spcPts val="640"/>
              </a:spcBef>
              <a:spcAft>
                <a:spcPts val="0"/>
              </a:spcAft>
              <a:buFont typeface="Arial" panose="020B0604020202020204" pitchFamily="34" charset="0"/>
              <a:buChar char="•"/>
            </a:pPr>
            <a:r>
              <a:rPr lang="en-US" sz="2000" dirty="0">
                <a:effectLst/>
                <a:latin typeface="Cambria" panose="02040503050406030204" pitchFamily="18" charset="0"/>
                <a:ea typeface="Cambria" panose="02040503050406030204" pitchFamily="18" charset="0"/>
                <a:cs typeface="Cambria" panose="02040503050406030204" pitchFamily="18" charset="0"/>
              </a:rPr>
              <a:t>This system works by</a:t>
            </a:r>
            <a:r>
              <a:rPr lang="en-US" sz="2000" spc="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using high compressed air built within our drilling rig.</a:t>
            </a:r>
            <a:r>
              <a:rPr lang="en-US" sz="2000" spc="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The size of the hole can vary depending on</a:t>
            </a:r>
            <a:r>
              <a:rPr lang="en-US" sz="2000" spc="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the</a:t>
            </a:r>
            <a:r>
              <a:rPr lang="en-US" sz="2000" spc="-10"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requirement</a:t>
            </a:r>
            <a:r>
              <a:rPr lang="en-US" sz="2000" spc="-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of the client.</a:t>
            </a:r>
          </a:p>
          <a:p>
            <a:pPr marL="457200" marR="911225" indent="-285750" algn="just">
              <a:spcBef>
                <a:spcPts val="10"/>
              </a:spcBef>
              <a:spcAft>
                <a:spcPts val="0"/>
              </a:spcAft>
              <a:buFont typeface="Arial" panose="020B0604020202020204" pitchFamily="34" charset="0"/>
              <a:buChar char="•"/>
            </a:pPr>
            <a:r>
              <a:rPr lang="en-US" sz="2000" spc="-5" dirty="0">
                <a:effectLst/>
                <a:latin typeface="Cambria" panose="02040503050406030204" pitchFamily="18" charset="0"/>
                <a:ea typeface="Cambria" panose="02040503050406030204" pitchFamily="18" charset="0"/>
                <a:cs typeface="Cambria" panose="02040503050406030204" pitchFamily="18" charset="0"/>
              </a:rPr>
              <a:t>As</a:t>
            </a:r>
            <a:r>
              <a:rPr lang="en-US" sz="2000" spc="-40" dirty="0">
                <a:effectLst/>
                <a:latin typeface="Cambria" panose="02040503050406030204" pitchFamily="18" charset="0"/>
                <a:ea typeface="Cambria" panose="02040503050406030204" pitchFamily="18" charset="0"/>
                <a:cs typeface="Cambria" panose="02040503050406030204" pitchFamily="18" charset="0"/>
              </a:rPr>
              <a:t> </a:t>
            </a:r>
            <a:r>
              <a:rPr lang="en-US" sz="2000" spc="-5" dirty="0">
                <a:effectLst/>
                <a:latin typeface="Cambria" panose="02040503050406030204" pitchFamily="18" charset="0"/>
                <a:ea typeface="Cambria" panose="02040503050406030204" pitchFamily="18" charset="0"/>
                <a:cs typeface="Cambria" panose="02040503050406030204" pitchFamily="18" charset="0"/>
              </a:rPr>
              <a:t>the</a:t>
            </a:r>
            <a:r>
              <a:rPr lang="en-US" sz="2000" spc="-45" dirty="0">
                <a:effectLst/>
                <a:latin typeface="Cambria" panose="02040503050406030204" pitchFamily="18" charset="0"/>
                <a:ea typeface="Cambria" panose="02040503050406030204" pitchFamily="18" charset="0"/>
                <a:cs typeface="Cambria" panose="02040503050406030204" pitchFamily="18" charset="0"/>
              </a:rPr>
              <a:t> </a:t>
            </a:r>
            <a:r>
              <a:rPr lang="en-US" sz="2000" spc="-5" dirty="0">
                <a:effectLst/>
                <a:latin typeface="Cambria" panose="02040503050406030204" pitchFamily="18" charset="0"/>
                <a:ea typeface="Cambria" panose="02040503050406030204" pitchFamily="18" charset="0"/>
                <a:cs typeface="Cambria" panose="02040503050406030204" pitchFamily="18" charset="0"/>
              </a:rPr>
              <a:t>drilling</a:t>
            </a:r>
            <a:r>
              <a:rPr lang="en-US" sz="2000" spc="-45" dirty="0">
                <a:effectLst/>
                <a:latin typeface="Cambria" panose="02040503050406030204" pitchFamily="18" charset="0"/>
                <a:ea typeface="Cambria" panose="02040503050406030204" pitchFamily="18" charset="0"/>
                <a:cs typeface="Cambria" panose="02040503050406030204" pitchFamily="18" charset="0"/>
              </a:rPr>
              <a:t> </a:t>
            </a:r>
            <a:r>
              <a:rPr lang="en-US" sz="2000" spc="-5" dirty="0">
                <a:effectLst/>
                <a:latin typeface="Cambria" panose="02040503050406030204" pitchFamily="18" charset="0"/>
                <a:ea typeface="Cambria" panose="02040503050406030204" pitchFamily="18" charset="0"/>
                <a:cs typeface="Cambria" panose="02040503050406030204" pitchFamily="18" charset="0"/>
              </a:rPr>
              <a:t>process</a:t>
            </a:r>
            <a:r>
              <a:rPr lang="en-US" sz="2000" spc="-55" dirty="0">
                <a:effectLst/>
                <a:latin typeface="Cambria" panose="02040503050406030204" pitchFamily="18" charset="0"/>
                <a:ea typeface="Cambria" panose="02040503050406030204" pitchFamily="18" charset="0"/>
                <a:cs typeface="Cambria" panose="02040503050406030204" pitchFamily="18" charset="0"/>
              </a:rPr>
              <a:t> </a:t>
            </a:r>
            <a:r>
              <a:rPr lang="en-US" sz="2000" spc="-5" dirty="0">
                <a:effectLst/>
                <a:latin typeface="Cambria" panose="02040503050406030204" pitchFamily="18" charset="0"/>
                <a:ea typeface="Cambria" panose="02040503050406030204" pitchFamily="18" charset="0"/>
                <a:cs typeface="Cambria" panose="02040503050406030204" pitchFamily="18" charset="0"/>
              </a:rPr>
              <a:t>continuous,</a:t>
            </a:r>
            <a:r>
              <a:rPr lang="en-US" sz="2000" spc="-50"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geological</a:t>
            </a:r>
            <a:r>
              <a:rPr lang="en-US" sz="2000" spc="-4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rock</a:t>
            </a:r>
            <a:r>
              <a:rPr lang="en-US" sz="2000" spc="-5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samples</a:t>
            </a:r>
            <a:r>
              <a:rPr lang="en-US" sz="2000" spc="-40"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are</a:t>
            </a:r>
            <a:r>
              <a:rPr lang="en-US" sz="2000" spc="-50"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taken</a:t>
            </a:r>
            <a:r>
              <a:rPr lang="en-US" sz="2000" spc="-50"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at</a:t>
            </a:r>
            <a:r>
              <a:rPr lang="en-US" sz="2000" spc="-3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1meter</a:t>
            </a:r>
            <a:r>
              <a:rPr lang="en-US" sz="2000" spc="-4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intervals.</a:t>
            </a:r>
            <a:r>
              <a:rPr lang="en-US" sz="2000" spc="150"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Struck</a:t>
            </a:r>
            <a:r>
              <a:rPr lang="en-US" sz="2000" spc="-50"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and</a:t>
            </a:r>
            <a:r>
              <a:rPr lang="en-US" sz="2000" spc="5"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water rest levels are constantly recorded. </a:t>
            </a:r>
          </a:p>
          <a:p>
            <a:pPr marL="457200" marR="911225" indent="-285750" algn="just">
              <a:spcBef>
                <a:spcPts val="10"/>
              </a:spcBef>
              <a:spcAft>
                <a:spcPts val="0"/>
              </a:spcAft>
              <a:buFont typeface="Arial" panose="020B0604020202020204" pitchFamily="34" charset="0"/>
              <a:buChar char="•"/>
            </a:pPr>
            <a:r>
              <a:rPr lang="en-US" sz="2000" dirty="0">
                <a:effectLst/>
                <a:latin typeface="Cambria" panose="02040503050406030204" pitchFamily="18" charset="0"/>
                <a:ea typeface="Cambria" panose="02040503050406030204" pitchFamily="18" charset="0"/>
                <a:cs typeface="Cambria" panose="02040503050406030204" pitchFamily="18" charset="0"/>
              </a:rPr>
              <a:t>This process enables us to estimate the yield of individual</a:t>
            </a:r>
            <a:r>
              <a:rPr lang="en-US" sz="2000" spc="-230" dirty="0">
                <a:effectLst/>
                <a:latin typeface="Cambria" panose="02040503050406030204" pitchFamily="18" charset="0"/>
                <a:ea typeface="Cambria" panose="02040503050406030204" pitchFamily="18" charset="0"/>
                <a:cs typeface="Cambria" panose="02040503050406030204" pitchFamily="18" charset="0"/>
              </a:rPr>
              <a:t> </a:t>
            </a:r>
            <a:r>
              <a:rPr lang="en-US" sz="2000" dirty="0">
                <a:effectLst/>
                <a:latin typeface="Cambria" panose="02040503050406030204" pitchFamily="18" charset="0"/>
                <a:ea typeface="Cambria" panose="02040503050406030204" pitchFamily="18" charset="0"/>
                <a:cs typeface="Cambria" panose="02040503050406030204" pitchFamily="18" charset="0"/>
              </a:rPr>
              <a:t>aquifers encountered.</a:t>
            </a:r>
          </a:p>
          <a:p>
            <a:pPr marL="285750" indent="-285750">
              <a:buFont typeface="Arial" panose="020B0604020202020204" pitchFamily="34" charset="0"/>
              <a:buChar char="•"/>
            </a:pPr>
            <a:endParaRPr lang="en-US" sz="2800" dirty="0">
              <a:solidFill>
                <a:schemeClr val="tx1">
                  <a:lumMod val="95000"/>
                  <a:lumOff val="5000"/>
                </a:schemeClr>
              </a:solidFill>
            </a:endParaRPr>
          </a:p>
        </p:txBody>
      </p:sp>
      <p:pic>
        <p:nvPicPr>
          <p:cNvPr id="10" name="Picture 9">
            <a:extLst>
              <a:ext uri="{FF2B5EF4-FFF2-40B4-BE49-F238E27FC236}">
                <a16:creationId xmlns:a16="http://schemas.microsoft.com/office/drawing/2014/main" id="{ADF0AF39-A1C9-C3B4-4249-2B4CC8B2FA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90363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FE9561-F66F-49AE-323D-1B4AE2817D54}"/>
              </a:ext>
            </a:extLst>
          </p:cNvPr>
          <p:cNvSpPr txBox="1"/>
          <p:nvPr/>
        </p:nvSpPr>
        <p:spPr>
          <a:xfrm>
            <a:off x="3891692" y="1092329"/>
            <a:ext cx="6449352" cy="584775"/>
          </a:xfrm>
          <a:prstGeom prst="rect">
            <a:avLst/>
          </a:prstGeom>
          <a:noFill/>
        </p:spPr>
        <p:txBody>
          <a:bodyPr wrap="square" rtlCol="0">
            <a:spAutoFit/>
          </a:bodyPr>
          <a:lstStyle/>
          <a:p>
            <a:r>
              <a:rPr lang="en-US" sz="3200" dirty="0">
                <a:solidFill>
                  <a:schemeClr val="bg1"/>
                </a:solidFill>
                <a:latin typeface="Impact" panose="020B0806030902050204" pitchFamily="34" charset="0"/>
              </a:rPr>
              <a:t>OUR SERVICES AND PROFICIENCY:</a:t>
            </a:r>
            <a:endParaRPr lang="en-US" sz="3200" dirty="0">
              <a:solidFill>
                <a:schemeClr val="bg1"/>
              </a:solidFill>
            </a:endParaRPr>
          </a:p>
        </p:txBody>
      </p:sp>
      <p:pic>
        <p:nvPicPr>
          <p:cNvPr id="10" name="Picture 9">
            <a:extLst>
              <a:ext uri="{FF2B5EF4-FFF2-40B4-BE49-F238E27FC236}">
                <a16:creationId xmlns:a16="http://schemas.microsoft.com/office/drawing/2014/main" id="{ADF0AF39-A1C9-C3B4-4249-2B4CC8B2FA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230" y="653143"/>
            <a:ext cx="2762713" cy="1099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4" name="TextBox 3">
            <a:extLst>
              <a:ext uri="{FF2B5EF4-FFF2-40B4-BE49-F238E27FC236}">
                <a16:creationId xmlns:a16="http://schemas.microsoft.com/office/drawing/2014/main" id="{4092C7B2-E71B-E0EF-8A65-11A680661F2D}"/>
              </a:ext>
            </a:extLst>
          </p:cNvPr>
          <p:cNvSpPr txBox="1"/>
          <p:nvPr/>
        </p:nvSpPr>
        <p:spPr>
          <a:xfrm>
            <a:off x="457200" y="1905390"/>
            <a:ext cx="6096000" cy="461665"/>
          </a:xfrm>
          <a:prstGeom prst="rect">
            <a:avLst/>
          </a:prstGeom>
          <a:noFill/>
        </p:spPr>
        <p:txBody>
          <a:bodyPr wrap="square">
            <a:spAutoFit/>
          </a:bodyPr>
          <a:lstStyle/>
          <a:p>
            <a:pPr marL="298450" marR="0">
              <a:spcBef>
                <a:spcPts val="0"/>
              </a:spcBef>
              <a:spcAft>
                <a:spcPts val="0"/>
              </a:spcAft>
            </a:pPr>
            <a:r>
              <a:rPr lang="en-US" sz="2400" b="1" spc="10" dirty="0">
                <a:solidFill>
                  <a:srgbClr val="0070C0"/>
                </a:solidFill>
                <a:effectLst/>
                <a:latin typeface="Times New Roman" panose="02020603050405020304" pitchFamily="18" charset="0"/>
                <a:ea typeface="Times New Roman" panose="02020603050405020304" pitchFamily="18" charset="0"/>
              </a:rPr>
              <a:t>S</a:t>
            </a:r>
            <a:r>
              <a:rPr lang="en-US" sz="2400" b="1" spc="5" dirty="0">
                <a:solidFill>
                  <a:srgbClr val="0070C0"/>
                </a:solidFill>
                <a:effectLst/>
                <a:latin typeface="Times New Roman" panose="02020603050405020304" pitchFamily="18" charset="0"/>
                <a:ea typeface="Times New Roman" panose="02020603050405020304" pitchFamily="18" charset="0"/>
              </a:rPr>
              <a:t>t</a:t>
            </a:r>
            <a:r>
              <a:rPr lang="en-US" sz="2400" b="1" spc="10" dirty="0">
                <a:solidFill>
                  <a:srgbClr val="0070C0"/>
                </a:solidFill>
                <a:effectLst/>
                <a:latin typeface="Times New Roman" panose="02020603050405020304" pitchFamily="18" charset="0"/>
                <a:ea typeface="Times New Roman" panose="02020603050405020304" pitchFamily="18" charset="0"/>
              </a:rPr>
              <a:t>ud</a:t>
            </a:r>
            <a:r>
              <a:rPr lang="en-US" sz="2400" b="1" dirty="0">
                <a:solidFill>
                  <a:srgbClr val="0070C0"/>
                </a:solidFill>
                <a:effectLst/>
                <a:latin typeface="Times New Roman" panose="02020603050405020304" pitchFamily="18" charset="0"/>
                <a:ea typeface="Times New Roman" panose="02020603050405020304" pitchFamily="18" charset="0"/>
              </a:rPr>
              <a:t>y</a:t>
            </a:r>
            <a:endParaRPr lang="en-US" dirty="0">
              <a:solidFill>
                <a:srgbClr val="0070C0"/>
              </a:solidFill>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98CEA8F7-CDE0-67D4-C1AB-A6C76A580666}"/>
              </a:ext>
            </a:extLst>
          </p:cNvPr>
          <p:cNvSpPr txBox="1"/>
          <p:nvPr/>
        </p:nvSpPr>
        <p:spPr>
          <a:xfrm>
            <a:off x="435428" y="2368151"/>
            <a:ext cx="11495315" cy="1133644"/>
          </a:xfrm>
          <a:prstGeom prst="rect">
            <a:avLst/>
          </a:prstGeom>
          <a:noFill/>
        </p:spPr>
        <p:txBody>
          <a:bodyPr wrap="square">
            <a:spAutoFit/>
          </a:bodyPr>
          <a:lstStyle/>
          <a:p>
            <a:pPr marL="298450" marR="635635" indent="-6350">
              <a:lnSpc>
                <a:spcPts val="1900"/>
              </a:lnSpc>
              <a:spcBef>
                <a:spcPts val="0"/>
              </a:spcBef>
              <a:spcAft>
                <a:spcPts val="0"/>
              </a:spcAft>
            </a:pPr>
            <a:r>
              <a:rPr lang="en-US" sz="2400" dirty="0">
                <a:solidFill>
                  <a:srgbClr val="070707"/>
                </a:solidFill>
                <a:effectLst/>
                <a:latin typeface="Times New Roman" panose="02020603050405020304" pitchFamily="18" charset="0"/>
                <a:ea typeface="Times New Roman" panose="02020603050405020304" pitchFamily="18" charset="0"/>
              </a:rPr>
              <a:t>A</a:t>
            </a:r>
            <a:r>
              <a:rPr lang="en-US" sz="2400" spc="-35" dirty="0">
                <a:solidFill>
                  <a:srgbClr val="070707"/>
                </a:solidFill>
                <a:effectLst/>
                <a:latin typeface="Times New Roman" panose="02020603050405020304" pitchFamily="18" charset="0"/>
                <a:ea typeface="Times New Roman" panose="02020603050405020304" pitchFamily="18" charset="0"/>
              </a:rPr>
              <a:t>f</a:t>
            </a:r>
            <a:r>
              <a:rPr lang="en-US" sz="2400" spc="5" dirty="0">
                <a:solidFill>
                  <a:srgbClr val="070707"/>
                </a:solidFill>
                <a:effectLst/>
                <a:latin typeface="Times New Roman" panose="02020603050405020304" pitchFamily="18" charset="0"/>
                <a:ea typeface="Times New Roman" panose="02020603050405020304" pitchFamily="18" charset="0"/>
              </a:rPr>
              <a:t>te</a:t>
            </a:r>
            <a:r>
              <a:rPr lang="en-US" sz="2400" dirty="0">
                <a:solidFill>
                  <a:srgbClr val="070707"/>
                </a:solidFill>
                <a:effectLst/>
                <a:latin typeface="Times New Roman" panose="02020603050405020304" pitchFamily="18" charset="0"/>
                <a:ea typeface="Times New Roman" panose="02020603050405020304" pitchFamily="18" charset="0"/>
              </a:rPr>
              <a:t>r</a:t>
            </a:r>
            <a:r>
              <a:rPr lang="en-US" sz="2400" spc="95" dirty="0">
                <a:solidFill>
                  <a:srgbClr val="070707"/>
                </a:solidFill>
                <a:effectLst/>
                <a:latin typeface="Times New Roman" panose="02020603050405020304" pitchFamily="18" charset="0"/>
                <a:ea typeface="Times New Roman" panose="02020603050405020304" pitchFamily="18" charset="0"/>
              </a:rPr>
              <a:t> </a:t>
            </a:r>
            <a:r>
              <a:rPr lang="en-US" sz="2400" spc="5" dirty="0">
                <a:solidFill>
                  <a:srgbClr val="070707"/>
                </a:solidFill>
                <a:effectLst/>
                <a:latin typeface="Times New Roman" panose="02020603050405020304" pitchFamily="18" charset="0"/>
                <a:ea typeface="Times New Roman" panose="02020603050405020304" pitchFamily="18" charset="0"/>
              </a:rPr>
              <a:t>t</a:t>
            </a:r>
            <a:r>
              <a:rPr lang="en-US" sz="2400" spc="10" dirty="0">
                <a:solidFill>
                  <a:srgbClr val="070707"/>
                </a:solidFill>
                <a:effectLst/>
                <a:latin typeface="Times New Roman" panose="02020603050405020304" pitchFamily="18" charset="0"/>
                <a:ea typeface="Times New Roman" panose="02020603050405020304" pitchFamily="18" charset="0"/>
              </a:rPr>
              <a:t>h</a:t>
            </a:r>
            <a:r>
              <a:rPr lang="en-US" sz="2400" dirty="0">
                <a:solidFill>
                  <a:srgbClr val="070707"/>
                </a:solidFill>
                <a:effectLst/>
                <a:latin typeface="Times New Roman" panose="02020603050405020304" pitchFamily="18" charset="0"/>
                <a:ea typeface="Times New Roman" panose="02020603050405020304" pitchFamily="18" charset="0"/>
              </a:rPr>
              <a:t>e</a:t>
            </a:r>
            <a:r>
              <a:rPr lang="en-US" sz="2400" spc="150" dirty="0">
                <a:solidFill>
                  <a:srgbClr val="070707"/>
                </a:solidFill>
                <a:effectLst/>
                <a:latin typeface="Times New Roman" panose="02020603050405020304" pitchFamily="18" charset="0"/>
                <a:ea typeface="Times New Roman" panose="02020603050405020304" pitchFamily="18" charset="0"/>
              </a:rPr>
              <a:t> </a:t>
            </a:r>
            <a:r>
              <a:rPr lang="en-US" sz="2400" spc="10" dirty="0">
                <a:solidFill>
                  <a:srgbClr val="070707"/>
                </a:solidFill>
                <a:effectLst/>
                <a:latin typeface="Times New Roman" panose="02020603050405020304" pitchFamily="18" charset="0"/>
                <a:ea typeface="Times New Roman" panose="02020603050405020304" pitchFamily="18" charset="0"/>
              </a:rPr>
              <a:t>co</a:t>
            </a:r>
            <a:r>
              <a:rPr lang="en-US" sz="2400" spc="5" dirty="0">
                <a:solidFill>
                  <a:srgbClr val="070707"/>
                </a:solidFill>
                <a:effectLst/>
                <a:latin typeface="Times New Roman" panose="02020603050405020304" pitchFamily="18" charset="0"/>
                <a:ea typeface="Times New Roman" panose="02020603050405020304" pitchFamily="18" charset="0"/>
              </a:rPr>
              <a:t>ntrac</a:t>
            </a:r>
            <a:r>
              <a:rPr lang="en-US" sz="2400" dirty="0">
                <a:solidFill>
                  <a:srgbClr val="070707"/>
                </a:solidFill>
                <a:effectLst/>
                <a:latin typeface="Times New Roman" panose="02020603050405020304" pitchFamily="18" charset="0"/>
                <a:ea typeface="Times New Roman" panose="02020603050405020304" pitchFamily="18" charset="0"/>
              </a:rPr>
              <a:t>t</a:t>
            </a:r>
            <a:r>
              <a:rPr lang="en-US" sz="2400" spc="-5" dirty="0">
                <a:solidFill>
                  <a:srgbClr val="070707"/>
                </a:solidFill>
                <a:effectLst/>
                <a:latin typeface="Times New Roman" panose="02020603050405020304" pitchFamily="18" charset="0"/>
                <a:ea typeface="Times New Roman" panose="02020603050405020304" pitchFamily="18" charset="0"/>
              </a:rPr>
              <a:t> </a:t>
            </a:r>
            <a:r>
              <a:rPr lang="en-US" sz="2400" spc="10" dirty="0">
                <a:solidFill>
                  <a:srgbClr val="070707"/>
                </a:solidFill>
                <a:effectLst/>
                <a:latin typeface="Times New Roman" panose="02020603050405020304" pitchFamily="18" charset="0"/>
                <a:ea typeface="Times New Roman" panose="02020603050405020304" pitchFamily="18" charset="0"/>
              </a:rPr>
              <a:t>h</a:t>
            </a:r>
            <a:r>
              <a:rPr lang="en-US" sz="2400" spc="5" dirty="0">
                <a:solidFill>
                  <a:srgbClr val="070707"/>
                </a:solidFill>
                <a:effectLst/>
                <a:latin typeface="Times New Roman" panose="02020603050405020304" pitchFamily="18" charset="0"/>
                <a:ea typeface="Times New Roman" panose="02020603050405020304" pitchFamily="18" charset="0"/>
              </a:rPr>
              <a:t>a</a:t>
            </a:r>
            <a:r>
              <a:rPr lang="en-US" sz="2400" dirty="0">
                <a:solidFill>
                  <a:srgbClr val="070707"/>
                </a:solidFill>
                <a:effectLst/>
                <a:latin typeface="Times New Roman" panose="02020603050405020304" pitchFamily="18" charset="0"/>
                <a:ea typeface="Times New Roman" panose="02020603050405020304" pitchFamily="18" charset="0"/>
              </a:rPr>
              <a:t>s</a:t>
            </a:r>
            <a:r>
              <a:rPr lang="en-US" sz="2400" spc="95" dirty="0">
                <a:solidFill>
                  <a:srgbClr val="070707"/>
                </a:solidFill>
                <a:effectLst/>
                <a:latin typeface="Times New Roman" panose="02020603050405020304" pitchFamily="18" charset="0"/>
                <a:ea typeface="Times New Roman" panose="02020603050405020304" pitchFamily="18" charset="0"/>
              </a:rPr>
              <a:t> </a:t>
            </a:r>
            <a:r>
              <a:rPr lang="en-US" sz="2400" spc="10" dirty="0">
                <a:solidFill>
                  <a:srgbClr val="070707"/>
                </a:solidFill>
                <a:effectLst/>
                <a:latin typeface="Times New Roman" panose="02020603050405020304" pitchFamily="18" charset="0"/>
                <a:ea typeface="Times New Roman" panose="02020603050405020304" pitchFamily="18" charset="0"/>
              </a:rPr>
              <a:t>b</a:t>
            </a:r>
            <a:r>
              <a:rPr lang="en-US" sz="2400" spc="5" dirty="0">
                <a:solidFill>
                  <a:srgbClr val="070707"/>
                </a:solidFill>
                <a:effectLst/>
                <a:latin typeface="Times New Roman" panose="02020603050405020304" pitchFamily="18" charset="0"/>
                <a:ea typeface="Times New Roman" panose="02020603050405020304" pitchFamily="18" charset="0"/>
              </a:rPr>
              <a:t>ee</a:t>
            </a:r>
            <a:r>
              <a:rPr lang="en-US" sz="2400" dirty="0">
                <a:solidFill>
                  <a:srgbClr val="070707"/>
                </a:solidFill>
                <a:effectLst/>
                <a:latin typeface="Times New Roman" panose="02020603050405020304" pitchFamily="18" charset="0"/>
                <a:ea typeface="Times New Roman" panose="02020603050405020304" pitchFamily="18" charset="0"/>
              </a:rPr>
              <a:t>n</a:t>
            </a:r>
            <a:r>
              <a:rPr lang="en-US" sz="2400" spc="170" dirty="0">
                <a:solidFill>
                  <a:srgbClr val="070707"/>
                </a:solidFill>
                <a:effectLst/>
                <a:latin typeface="Times New Roman" panose="02020603050405020304" pitchFamily="18" charset="0"/>
                <a:ea typeface="Times New Roman" panose="02020603050405020304" pitchFamily="18" charset="0"/>
              </a:rPr>
              <a:t> </a:t>
            </a:r>
            <a:r>
              <a:rPr lang="en-US" sz="2400" dirty="0">
                <a:solidFill>
                  <a:srgbClr val="070707"/>
                </a:solidFill>
                <a:effectLst/>
                <a:latin typeface="Times New Roman" panose="02020603050405020304" pitchFamily="18" charset="0"/>
                <a:ea typeface="Times New Roman" panose="02020603050405020304" pitchFamily="18" charset="0"/>
              </a:rPr>
              <a:t>f</a:t>
            </a:r>
            <a:r>
              <a:rPr lang="en-US" sz="2400" spc="10" dirty="0">
                <a:solidFill>
                  <a:srgbClr val="070707"/>
                </a:solidFill>
                <a:effectLst/>
                <a:latin typeface="Times New Roman" panose="02020603050405020304" pitchFamily="18" charset="0"/>
                <a:ea typeface="Times New Roman" panose="02020603050405020304" pitchFamily="18" charset="0"/>
              </a:rPr>
              <a:t>o</a:t>
            </a:r>
            <a:r>
              <a:rPr lang="en-US" sz="2400" spc="5" dirty="0">
                <a:solidFill>
                  <a:srgbClr val="070707"/>
                </a:solidFill>
                <a:effectLst/>
                <a:latin typeface="Times New Roman" panose="02020603050405020304" pitchFamily="18" charset="0"/>
                <a:ea typeface="Times New Roman" panose="02020603050405020304" pitchFamily="18" charset="0"/>
              </a:rPr>
              <a:t>r</a:t>
            </a:r>
            <a:r>
              <a:rPr lang="en-US" sz="2400" spc="15" dirty="0">
                <a:solidFill>
                  <a:srgbClr val="070707"/>
                </a:solidFill>
                <a:effectLst/>
                <a:latin typeface="Times New Roman" panose="02020603050405020304" pitchFamily="18" charset="0"/>
                <a:ea typeface="Times New Roman" panose="02020603050405020304" pitchFamily="18" charset="0"/>
              </a:rPr>
              <a:t>m</a:t>
            </a:r>
            <a:r>
              <a:rPr lang="en-US" sz="2400" spc="5" dirty="0">
                <a:solidFill>
                  <a:srgbClr val="070707"/>
                </a:solidFill>
                <a:effectLst/>
                <a:latin typeface="Times New Roman" panose="02020603050405020304" pitchFamily="18" charset="0"/>
                <a:ea typeface="Times New Roman" panose="02020603050405020304" pitchFamily="18" charset="0"/>
              </a:rPr>
              <a:t>a</a:t>
            </a:r>
            <a:r>
              <a:rPr lang="en-US" sz="2400" dirty="0">
                <a:solidFill>
                  <a:srgbClr val="070707"/>
                </a:solidFill>
                <a:effectLst/>
                <a:latin typeface="Times New Roman" panose="02020603050405020304" pitchFamily="18" charset="0"/>
                <a:ea typeface="Times New Roman" panose="02020603050405020304" pitchFamily="18" charset="0"/>
              </a:rPr>
              <a:t>l</a:t>
            </a:r>
            <a:r>
              <a:rPr lang="en-US" sz="2400" spc="10" dirty="0">
                <a:solidFill>
                  <a:srgbClr val="070707"/>
                </a:solidFill>
                <a:effectLst/>
                <a:latin typeface="Times New Roman" panose="02020603050405020304" pitchFamily="18" charset="0"/>
                <a:ea typeface="Times New Roman" panose="02020603050405020304" pitchFamily="18" charset="0"/>
              </a:rPr>
              <a:t>i</a:t>
            </a:r>
            <a:r>
              <a:rPr lang="en-US" sz="2400" spc="5" dirty="0">
                <a:solidFill>
                  <a:srgbClr val="070707"/>
                </a:solidFill>
                <a:effectLst/>
                <a:latin typeface="Times New Roman" panose="02020603050405020304" pitchFamily="18" charset="0"/>
                <a:ea typeface="Times New Roman" panose="02020603050405020304" pitchFamily="18" charset="0"/>
              </a:rPr>
              <a:t>zed</a:t>
            </a:r>
            <a:r>
              <a:rPr lang="en-US" sz="2400" dirty="0">
                <a:solidFill>
                  <a:srgbClr val="070707"/>
                </a:solidFill>
                <a:effectLst/>
                <a:latin typeface="Times New Roman" panose="02020603050405020304" pitchFamily="18" charset="0"/>
                <a:ea typeface="Times New Roman" panose="02020603050405020304" pitchFamily="18" charset="0"/>
              </a:rPr>
              <a:t>,</a:t>
            </a:r>
            <a:r>
              <a:rPr lang="en-US" sz="2400" spc="65" dirty="0">
                <a:solidFill>
                  <a:srgbClr val="070707"/>
                </a:solidFill>
                <a:effectLst/>
                <a:latin typeface="Times New Roman" panose="02020603050405020304" pitchFamily="18" charset="0"/>
                <a:ea typeface="Times New Roman" panose="02020603050405020304" pitchFamily="18" charset="0"/>
              </a:rPr>
              <a:t> </a:t>
            </a:r>
            <a:r>
              <a:rPr lang="en-US" sz="2400" spc="5" dirty="0">
                <a:solidFill>
                  <a:srgbClr val="070707"/>
                </a:solidFill>
                <a:effectLst/>
                <a:latin typeface="Times New Roman" panose="02020603050405020304" pitchFamily="18" charset="0"/>
                <a:ea typeface="Times New Roman" panose="02020603050405020304" pitchFamily="18" charset="0"/>
              </a:rPr>
              <a:t>o</a:t>
            </a:r>
            <a:r>
              <a:rPr lang="en-US" sz="2400" dirty="0">
                <a:solidFill>
                  <a:srgbClr val="070707"/>
                </a:solidFill>
                <a:effectLst/>
                <a:latin typeface="Times New Roman" panose="02020603050405020304" pitchFamily="18" charset="0"/>
                <a:ea typeface="Times New Roman" panose="02020603050405020304" pitchFamily="18" charset="0"/>
              </a:rPr>
              <a:t>ur</a:t>
            </a:r>
            <a:r>
              <a:rPr lang="en-US" sz="2400" spc="125" dirty="0">
                <a:solidFill>
                  <a:srgbClr val="070707"/>
                </a:solidFill>
                <a:effectLst/>
                <a:latin typeface="Times New Roman" panose="02020603050405020304" pitchFamily="18" charset="0"/>
                <a:ea typeface="Times New Roman" panose="02020603050405020304" pitchFamily="18" charset="0"/>
              </a:rPr>
              <a:t> </a:t>
            </a:r>
            <a:r>
              <a:rPr lang="en-US" sz="2400" spc="5" dirty="0">
                <a:solidFill>
                  <a:srgbClr val="070707"/>
                </a:solidFill>
                <a:effectLst/>
                <a:latin typeface="Times New Roman" panose="02020603050405020304" pitchFamily="18" charset="0"/>
                <a:ea typeface="Times New Roman" panose="02020603050405020304" pitchFamily="18" charset="0"/>
              </a:rPr>
              <a:t>tech</a:t>
            </a:r>
            <a:r>
              <a:rPr lang="en-US" sz="2400" spc="10" dirty="0">
                <a:solidFill>
                  <a:srgbClr val="070707"/>
                </a:solidFill>
                <a:effectLst/>
                <a:latin typeface="Times New Roman" panose="02020603050405020304" pitchFamily="18" charset="0"/>
                <a:ea typeface="Times New Roman" panose="02020603050405020304" pitchFamily="18" charset="0"/>
              </a:rPr>
              <a:t>n</a:t>
            </a:r>
            <a:r>
              <a:rPr lang="en-US" sz="2400" dirty="0">
                <a:solidFill>
                  <a:srgbClr val="070707"/>
                </a:solidFill>
                <a:effectLst/>
                <a:latin typeface="Times New Roman" panose="02020603050405020304" pitchFamily="18" charset="0"/>
                <a:ea typeface="Times New Roman" panose="02020603050405020304" pitchFamily="18" charset="0"/>
              </a:rPr>
              <a:t>i</a:t>
            </a:r>
            <a:r>
              <a:rPr lang="en-US" sz="2400" spc="10" dirty="0">
                <a:solidFill>
                  <a:srgbClr val="070707"/>
                </a:solidFill>
                <a:effectLst/>
                <a:latin typeface="Times New Roman" panose="02020603050405020304" pitchFamily="18" charset="0"/>
                <a:ea typeface="Times New Roman" panose="02020603050405020304" pitchFamily="18" charset="0"/>
              </a:rPr>
              <a:t>c</a:t>
            </a:r>
            <a:r>
              <a:rPr lang="en-US" sz="2400" spc="5" dirty="0">
                <a:solidFill>
                  <a:srgbClr val="070707"/>
                </a:solidFill>
                <a:effectLst/>
                <a:latin typeface="Times New Roman" panose="02020603050405020304" pitchFamily="18" charset="0"/>
                <a:ea typeface="Times New Roman" panose="02020603050405020304" pitchFamily="18" charset="0"/>
              </a:rPr>
              <a:t>a</a:t>
            </a:r>
            <a:r>
              <a:rPr lang="en-US" sz="2400" dirty="0">
                <a:solidFill>
                  <a:srgbClr val="070707"/>
                </a:solidFill>
                <a:effectLst/>
                <a:latin typeface="Times New Roman" panose="02020603050405020304" pitchFamily="18" charset="0"/>
                <a:ea typeface="Times New Roman" panose="02020603050405020304" pitchFamily="18" charset="0"/>
              </a:rPr>
              <a:t>l</a:t>
            </a:r>
            <a:r>
              <a:rPr lang="en-US" sz="2400" spc="65" dirty="0">
                <a:solidFill>
                  <a:srgbClr val="070707"/>
                </a:solidFill>
                <a:effectLst/>
                <a:latin typeface="Times New Roman" panose="02020603050405020304" pitchFamily="18" charset="0"/>
                <a:ea typeface="Times New Roman" panose="02020603050405020304" pitchFamily="18" charset="0"/>
              </a:rPr>
              <a:t> </a:t>
            </a:r>
            <a:r>
              <a:rPr lang="en-US" sz="2400" spc="5" dirty="0">
                <a:solidFill>
                  <a:srgbClr val="070707"/>
                </a:solidFill>
                <a:effectLst/>
                <a:latin typeface="Times New Roman" panose="02020603050405020304" pitchFamily="18" charset="0"/>
                <a:ea typeface="Times New Roman" panose="02020603050405020304" pitchFamily="18" charset="0"/>
              </a:rPr>
              <a:t>tea</a:t>
            </a:r>
            <a:r>
              <a:rPr lang="en-US" sz="2400" dirty="0">
                <a:solidFill>
                  <a:srgbClr val="070707"/>
                </a:solidFill>
                <a:effectLst/>
                <a:latin typeface="Times New Roman" panose="02020603050405020304" pitchFamily="18" charset="0"/>
                <a:ea typeface="Times New Roman" panose="02020603050405020304" pitchFamily="18" charset="0"/>
              </a:rPr>
              <a:t>m</a:t>
            </a:r>
            <a:r>
              <a:rPr lang="en-US" sz="2400" spc="190" dirty="0">
                <a:solidFill>
                  <a:srgbClr val="070707"/>
                </a:solidFill>
                <a:effectLst/>
                <a:latin typeface="Times New Roman" panose="02020603050405020304" pitchFamily="18" charset="0"/>
                <a:ea typeface="Times New Roman" panose="02020603050405020304" pitchFamily="18" charset="0"/>
              </a:rPr>
              <a:t> </a:t>
            </a:r>
            <a:r>
              <a:rPr lang="en-US" sz="2400" spc="15" dirty="0">
                <a:solidFill>
                  <a:srgbClr val="070707"/>
                </a:solidFill>
                <a:effectLst/>
                <a:latin typeface="Times New Roman" panose="02020603050405020304" pitchFamily="18" charset="0"/>
                <a:ea typeface="Times New Roman" panose="02020603050405020304" pitchFamily="18" charset="0"/>
              </a:rPr>
              <a:t>w</a:t>
            </a:r>
            <a:r>
              <a:rPr lang="en-US" sz="2400" dirty="0">
                <a:solidFill>
                  <a:srgbClr val="070707"/>
                </a:solidFill>
                <a:effectLst/>
                <a:latin typeface="Times New Roman" panose="02020603050405020304" pitchFamily="18" charset="0"/>
                <a:ea typeface="Times New Roman" panose="02020603050405020304" pitchFamily="18" charset="0"/>
              </a:rPr>
              <a:t>ill</a:t>
            </a:r>
            <a:r>
              <a:rPr lang="en-US" sz="2400" spc="-30" dirty="0">
                <a:solidFill>
                  <a:srgbClr val="070707"/>
                </a:solidFill>
                <a:effectLst/>
                <a:latin typeface="Times New Roman" panose="02020603050405020304" pitchFamily="18" charset="0"/>
                <a:ea typeface="Times New Roman" panose="02020603050405020304" pitchFamily="18" charset="0"/>
              </a:rPr>
              <a:t> </a:t>
            </a:r>
            <a:r>
              <a:rPr lang="en-US" sz="2400" spc="5" dirty="0">
                <a:solidFill>
                  <a:srgbClr val="070707"/>
                </a:solidFill>
                <a:effectLst/>
                <a:latin typeface="Times New Roman" panose="02020603050405020304" pitchFamily="18" charset="0"/>
                <a:ea typeface="Times New Roman" panose="02020603050405020304" pitchFamily="18" charset="0"/>
              </a:rPr>
              <a:t>visi</a:t>
            </a:r>
            <a:r>
              <a:rPr lang="en-US" sz="2400" dirty="0">
                <a:solidFill>
                  <a:srgbClr val="070707"/>
                </a:solidFill>
                <a:effectLst/>
                <a:latin typeface="Times New Roman" panose="02020603050405020304" pitchFamily="18" charset="0"/>
                <a:ea typeface="Times New Roman" panose="02020603050405020304" pitchFamily="18" charset="0"/>
              </a:rPr>
              <a:t>t</a:t>
            </a:r>
            <a:r>
              <a:rPr lang="en-US" sz="2400" spc="-5" dirty="0">
                <a:solidFill>
                  <a:srgbClr val="070707"/>
                </a:solidFill>
                <a:effectLst/>
                <a:latin typeface="Times New Roman" panose="02020603050405020304" pitchFamily="18" charset="0"/>
                <a:ea typeface="Times New Roman" panose="02020603050405020304" pitchFamily="18" charset="0"/>
              </a:rPr>
              <a:t> </a:t>
            </a:r>
            <a:r>
              <a:rPr lang="en-US" sz="2400" spc="5" dirty="0">
                <a:solidFill>
                  <a:srgbClr val="070707"/>
                </a:solidFill>
                <a:effectLst/>
                <a:latin typeface="Times New Roman" panose="02020603050405020304" pitchFamily="18" charset="0"/>
                <a:ea typeface="Times New Roman" panose="02020603050405020304" pitchFamily="18" charset="0"/>
              </a:rPr>
              <a:t>t</a:t>
            </a:r>
            <a:r>
              <a:rPr lang="en-US" sz="2400" spc="10" dirty="0">
                <a:solidFill>
                  <a:srgbClr val="070707"/>
                </a:solidFill>
                <a:effectLst/>
                <a:latin typeface="Times New Roman" panose="02020603050405020304" pitchFamily="18" charset="0"/>
                <a:ea typeface="Times New Roman" panose="02020603050405020304" pitchFamily="18" charset="0"/>
              </a:rPr>
              <a:t>h</a:t>
            </a:r>
            <a:r>
              <a:rPr lang="en-US" sz="2400" dirty="0">
                <a:solidFill>
                  <a:srgbClr val="070707"/>
                </a:solidFill>
                <a:effectLst/>
                <a:latin typeface="Times New Roman" panose="02020603050405020304" pitchFamily="18" charset="0"/>
                <a:ea typeface="Times New Roman" panose="02020603050405020304" pitchFamily="18" charset="0"/>
              </a:rPr>
              <a:t>e</a:t>
            </a:r>
            <a:r>
              <a:rPr lang="en-US" sz="2400" spc="125" dirty="0">
                <a:solidFill>
                  <a:srgbClr val="070707"/>
                </a:solidFill>
                <a:effectLst/>
                <a:latin typeface="Times New Roman" panose="02020603050405020304" pitchFamily="18" charset="0"/>
                <a:ea typeface="Times New Roman" panose="02020603050405020304" pitchFamily="18" charset="0"/>
              </a:rPr>
              <a:t> </a:t>
            </a:r>
            <a:r>
              <a:rPr lang="en-US" sz="2400" spc="5" dirty="0">
                <a:solidFill>
                  <a:srgbClr val="070707"/>
                </a:solidFill>
                <a:effectLst/>
                <a:latin typeface="Times New Roman" panose="02020603050405020304" pitchFamily="18" charset="0"/>
                <a:ea typeface="Times New Roman" panose="02020603050405020304" pitchFamily="18" charset="0"/>
              </a:rPr>
              <a:t>sit</a:t>
            </a:r>
            <a:r>
              <a:rPr lang="en-US" sz="2400" dirty="0">
                <a:solidFill>
                  <a:srgbClr val="070707"/>
                </a:solidFill>
                <a:effectLst/>
                <a:latin typeface="Times New Roman" panose="02020603050405020304" pitchFamily="18" charset="0"/>
                <a:ea typeface="Times New Roman" panose="02020603050405020304" pitchFamily="18" charset="0"/>
              </a:rPr>
              <a:t>e</a:t>
            </a:r>
            <a:r>
              <a:rPr lang="en-US" sz="2400" spc="70" dirty="0">
                <a:solidFill>
                  <a:srgbClr val="070707"/>
                </a:solidFill>
                <a:effectLst/>
                <a:latin typeface="Times New Roman" panose="02020603050405020304" pitchFamily="18" charset="0"/>
                <a:ea typeface="Times New Roman" panose="02020603050405020304" pitchFamily="18" charset="0"/>
              </a:rPr>
              <a:t> </a:t>
            </a:r>
            <a:r>
              <a:rPr lang="en-US" sz="2400" spc="5" dirty="0">
                <a:solidFill>
                  <a:srgbClr val="070707"/>
                </a:solidFill>
                <a:effectLst/>
                <a:latin typeface="Times New Roman" panose="02020603050405020304" pitchFamily="18" charset="0"/>
                <a:ea typeface="Times New Roman" panose="02020603050405020304" pitchFamily="18" charset="0"/>
              </a:rPr>
              <a:t>alo</a:t>
            </a:r>
            <a:r>
              <a:rPr lang="en-US" sz="2400" spc="10" dirty="0">
                <a:solidFill>
                  <a:srgbClr val="070707"/>
                </a:solidFill>
                <a:effectLst/>
                <a:latin typeface="Times New Roman" panose="02020603050405020304" pitchFamily="18" charset="0"/>
                <a:ea typeface="Times New Roman" panose="02020603050405020304" pitchFamily="18" charset="0"/>
              </a:rPr>
              <a:t>n</a:t>
            </a:r>
            <a:r>
              <a:rPr lang="en-US" sz="2400" dirty="0">
                <a:solidFill>
                  <a:srgbClr val="070707"/>
                </a:solidFill>
                <a:effectLst/>
                <a:latin typeface="Times New Roman" panose="02020603050405020304" pitchFamily="18" charset="0"/>
                <a:ea typeface="Times New Roman" panose="02020603050405020304" pitchFamily="18" charset="0"/>
              </a:rPr>
              <a:t>g</a:t>
            </a:r>
            <a:r>
              <a:rPr lang="en-US" sz="2400" spc="40" dirty="0">
                <a:solidFill>
                  <a:srgbClr val="070707"/>
                </a:solidFill>
                <a:effectLst/>
                <a:latin typeface="Times New Roman" panose="02020603050405020304" pitchFamily="18" charset="0"/>
                <a:ea typeface="Times New Roman" panose="02020603050405020304" pitchFamily="18" charset="0"/>
              </a:rPr>
              <a:t> </a:t>
            </a:r>
            <a:r>
              <a:rPr lang="en-US" sz="2400" spc="15" dirty="0">
                <a:solidFill>
                  <a:srgbClr val="070707"/>
                </a:solidFill>
                <a:effectLst/>
                <a:latin typeface="Times New Roman" panose="02020603050405020304" pitchFamily="18" charset="0"/>
                <a:ea typeface="Times New Roman" panose="02020603050405020304" pitchFamily="18" charset="0"/>
              </a:rPr>
              <a:t>w</a:t>
            </a:r>
            <a:r>
              <a:rPr lang="en-US" sz="2400" spc="5" dirty="0">
                <a:solidFill>
                  <a:srgbClr val="070707"/>
                </a:solidFill>
                <a:effectLst/>
                <a:latin typeface="Times New Roman" panose="02020603050405020304" pitchFamily="18" charset="0"/>
                <a:ea typeface="Times New Roman" panose="02020603050405020304" pitchFamily="18" charset="0"/>
              </a:rPr>
              <a:t>it</a:t>
            </a:r>
            <a:r>
              <a:rPr lang="en-US" sz="2400" dirty="0">
                <a:solidFill>
                  <a:srgbClr val="070707"/>
                </a:solidFill>
                <a:effectLst/>
                <a:latin typeface="Times New Roman" panose="02020603050405020304" pitchFamily="18" charset="0"/>
                <a:ea typeface="Times New Roman" panose="02020603050405020304" pitchFamily="18" charset="0"/>
              </a:rPr>
              <a:t>h</a:t>
            </a:r>
            <a:r>
              <a:rPr lang="en-US" sz="2400" spc="145" dirty="0">
                <a:solidFill>
                  <a:srgbClr val="070707"/>
                </a:solidFill>
                <a:effectLst/>
                <a:latin typeface="Times New Roman" panose="02020603050405020304" pitchFamily="18" charset="0"/>
                <a:ea typeface="Times New Roman" panose="02020603050405020304" pitchFamily="18" charset="0"/>
              </a:rPr>
              <a:t> </a:t>
            </a:r>
            <a:r>
              <a:rPr lang="en-US" sz="2400" spc="5" dirty="0">
                <a:solidFill>
                  <a:srgbClr val="070707"/>
                </a:solidFill>
                <a:effectLst/>
                <a:latin typeface="Times New Roman" panose="02020603050405020304" pitchFamily="18" charset="0"/>
                <a:ea typeface="Times New Roman" panose="02020603050405020304" pitchFamily="18" charset="0"/>
              </a:rPr>
              <a:t>geol</a:t>
            </a:r>
            <a:r>
              <a:rPr lang="en-US" sz="2400" spc="10" dirty="0">
                <a:solidFill>
                  <a:srgbClr val="070707"/>
                </a:solidFill>
                <a:effectLst/>
                <a:latin typeface="Times New Roman" panose="02020603050405020304" pitchFamily="18" charset="0"/>
                <a:ea typeface="Times New Roman" panose="02020603050405020304" pitchFamily="18" charset="0"/>
              </a:rPr>
              <a:t>og</a:t>
            </a:r>
            <a:r>
              <a:rPr lang="en-US" sz="2400" spc="5" dirty="0">
                <a:solidFill>
                  <a:srgbClr val="070707"/>
                </a:solidFill>
                <a:effectLst/>
                <a:latin typeface="Times New Roman" panose="02020603050405020304" pitchFamily="18" charset="0"/>
                <a:ea typeface="Times New Roman" panose="02020603050405020304" pitchFamily="18" charset="0"/>
              </a:rPr>
              <a:t>ist</a:t>
            </a:r>
            <a:r>
              <a:rPr lang="en-US" sz="2400" dirty="0">
                <a:solidFill>
                  <a:srgbClr val="070707"/>
                </a:solidFill>
                <a:effectLst/>
                <a:latin typeface="Times New Roman" panose="02020603050405020304" pitchFamily="18" charset="0"/>
                <a:ea typeface="Times New Roman" panose="02020603050405020304" pitchFamily="18" charset="0"/>
              </a:rPr>
              <a:t>s</a:t>
            </a:r>
            <a:r>
              <a:rPr lang="en-US" sz="2400" spc="70" dirty="0">
                <a:solidFill>
                  <a:srgbClr val="070707"/>
                </a:solidFill>
                <a:effectLst/>
                <a:latin typeface="Times New Roman" panose="02020603050405020304" pitchFamily="18" charset="0"/>
                <a:ea typeface="Times New Roman" panose="02020603050405020304" pitchFamily="18" charset="0"/>
              </a:rPr>
              <a:t> </a:t>
            </a:r>
            <a:r>
              <a:rPr lang="en-US" sz="2400" spc="5" dirty="0">
                <a:solidFill>
                  <a:srgbClr val="070707"/>
                </a:solidFill>
                <a:effectLst/>
                <a:latin typeface="Times New Roman" panose="02020603050405020304" pitchFamily="18" charset="0"/>
                <a:ea typeface="Times New Roman" panose="02020603050405020304" pitchFamily="18" charset="0"/>
              </a:rPr>
              <a:t>t</a:t>
            </a:r>
            <a:r>
              <a:rPr lang="en-US" sz="2400" dirty="0">
                <a:solidFill>
                  <a:srgbClr val="070707"/>
                </a:solidFill>
                <a:effectLst/>
                <a:latin typeface="Times New Roman" panose="02020603050405020304" pitchFamily="18" charset="0"/>
                <a:ea typeface="Times New Roman" panose="02020603050405020304" pitchFamily="18" charset="0"/>
              </a:rPr>
              <a:t>o </a:t>
            </a:r>
            <a:r>
              <a:rPr lang="en-US" sz="2400" spc="5" dirty="0">
                <a:solidFill>
                  <a:srgbClr val="070707"/>
                </a:solidFill>
                <a:effectLst/>
                <a:latin typeface="Times New Roman" panose="02020603050405020304" pitchFamily="18" charset="0"/>
                <a:ea typeface="Times New Roman" panose="02020603050405020304" pitchFamily="18" charset="0"/>
              </a:rPr>
              <a:t>i</a:t>
            </a:r>
            <a:r>
              <a:rPr lang="en-US" sz="2400" spc="10" dirty="0">
                <a:solidFill>
                  <a:srgbClr val="070707"/>
                </a:solidFill>
                <a:effectLst/>
                <a:latin typeface="Times New Roman" panose="02020603050405020304" pitchFamily="18" charset="0"/>
                <a:ea typeface="Times New Roman" panose="02020603050405020304" pitchFamily="18" charset="0"/>
              </a:rPr>
              <a:t>d</a:t>
            </a:r>
            <a:r>
              <a:rPr lang="en-US" sz="2400" spc="5" dirty="0">
                <a:solidFill>
                  <a:srgbClr val="070707"/>
                </a:solidFill>
                <a:effectLst/>
                <a:latin typeface="Times New Roman" panose="02020603050405020304" pitchFamily="18" charset="0"/>
                <a:ea typeface="Times New Roman" panose="02020603050405020304" pitchFamily="18" charset="0"/>
              </a:rPr>
              <a:t>enti</a:t>
            </a:r>
            <a:r>
              <a:rPr lang="en-US" sz="2400" spc="-40" dirty="0">
                <a:solidFill>
                  <a:srgbClr val="070707"/>
                </a:solidFill>
                <a:effectLst/>
                <a:latin typeface="Times New Roman" panose="02020603050405020304" pitchFamily="18" charset="0"/>
                <a:ea typeface="Times New Roman" panose="02020603050405020304" pitchFamily="18" charset="0"/>
              </a:rPr>
              <a:t>f</a:t>
            </a:r>
            <a:r>
              <a:rPr lang="en-US" sz="2400" dirty="0">
                <a:solidFill>
                  <a:srgbClr val="070707"/>
                </a:solidFill>
                <a:effectLst/>
                <a:latin typeface="Times New Roman" panose="02020603050405020304" pitchFamily="18" charset="0"/>
                <a:ea typeface="Times New Roman" panose="02020603050405020304" pitchFamily="18" charset="0"/>
              </a:rPr>
              <a:t>y</a:t>
            </a:r>
            <a:r>
              <a:rPr lang="en-US" sz="2400" spc="20" dirty="0">
                <a:solidFill>
                  <a:srgbClr val="070707"/>
                </a:solidFill>
                <a:effectLst/>
                <a:latin typeface="Times New Roman" panose="02020603050405020304" pitchFamily="18" charset="0"/>
                <a:ea typeface="Times New Roman" panose="02020603050405020304" pitchFamily="18" charset="0"/>
              </a:rPr>
              <a:t> </a:t>
            </a:r>
            <a:r>
              <a:rPr lang="en-US" sz="2400" spc="5" dirty="0">
                <a:solidFill>
                  <a:srgbClr val="070707"/>
                </a:solidFill>
                <a:effectLst/>
                <a:latin typeface="Times New Roman" panose="02020603050405020304" pitchFamily="18" charset="0"/>
                <a:ea typeface="Times New Roman" panose="02020603050405020304" pitchFamily="18" charset="0"/>
              </a:rPr>
              <a:t>t</a:t>
            </a:r>
            <a:r>
              <a:rPr lang="en-US" sz="2400" spc="10" dirty="0">
                <a:solidFill>
                  <a:srgbClr val="070707"/>
                </a:solidFill>
                <a:effectLst/>
                <a:latin typeface="Times New Roman" panose="02020603050405020304" pitchFamily="18" charset="0"/>
                <a:ea typeface="Times New Roman" panose="02020603050405020304" pitchFamily="18" charset="0"/>
              </a:rPr>
              <a:t>h</a:t>
            </a:r>
            <a:r>
              <a:rPr lang="en-US" sz="2400" dirty="0">
                <a:solidFill>
                  <a:srgbClr val="070707"/>
                </a:solidFill>
                <a:effectLst/>
                <a:latin typeface="Times New Roman" panose="02020603050405020304" pitchFamily="18" charset="0"/>
                <a:ea typeface="Times New Roman" panose="02020603050405020304" pitchFamily="18" charset="0"/>
              </a:rPr>
              <a:t>e</a:t>
            </a:r>
            <a:r>
              <a:rPr lang="en-US" sz="2400" spc="125" dirty="0">
                <a:solidFill>
                  <a:srgbClr val="070707"/>
                </a:solidFill>
                <a:effectLst/>
                <a:latin typeface="Times New Roman" panose="02020603050405020304" pitchFamily="18" charset="0"/>
                <a:ea typeface="Times New Roman" panose="02020603050405020304" pitchFamily="18" charset="0"/>
              </a:rPr>
              <a:t> </a:t>
            </a:r>
            <a:r>
              <a:rPr lang="en-US" sz="2400" spc="10" dirty="0">
                <a:solidFill>
                  <a:srgbClr val="070707"/>
                </a:solidFill>
                <a:effectLst/>
                <a:latin typeface="Times New Roman" panose="02020603050405020304" pitchFamily="18" charset="0"/>
                <a:ea typeface="Times New Roman" panose="02020603050405020304" pitchFamily="18" charset="0"/>
              </a:rPr>
              <a:t>b</a:t>
            </a:r>
            <a:r>
              <a:rPr lang="en-US" sz="2400" spc="5" dirty="0">
                <a:solidFill>
                  <a:srgbClr val="070707"/>
                </a:solidFill>
                <a:effectLst/>
                <a:latin typeface="Times New Roman" panose="02020603050405020304" pitchFamily="18" charset="0"/>
                <a:ea typeface="Times New Roman" panose="02020603050405020304" pitchFamily="18" charset="0"/>
              </a:rPr>
              <a:t>es</a:t>
            </a:r>
            <a:r>
              <a:rPr lang="en-US" sz="2400" dirty="0">
                <a:solidFill>
                  <a:srgbClr val="070707"/>
                </a:solidFill>
                <a:effectLst/>
                <a:latin typeface="Times New Roman" panose="02020603050405020304" pitchFamily="18" charset="0"/>
                <a:ea typeface="Times New Roman" panose="02020603050405020304" pitchFamily="18" charset="0"/>
              </a:rPr>
              <a:t>t</a:t>
            </a:r>
            <a:r>
              <a:rPr lang="en-US" sz="2400" spc="190" dirty="0">
                <a:solidFill>
                  <a:srgbClr val="070707"/>
                </a:solidFill>
                <a:effectLst/>
                <a:latin typeface="Times New Roman" panose="02020603050405020304" pitchFamily="18" charset="0"/>
                <a:ea typeface="Times New Roman" panose="02020603050405020304" pitchFamily="18" charset="0"/>
              </a:rPr>
              <a:t> </a:t>
            </a:r>
            <a:r>
              <a:rPr lang="en-US" sz="2400" spc="10" dirty="0">
                <a:solidFill>
                  <a:srgbClr val="070707"/>
                </a:solidFill>
                <a:effectLst/>
                <a:latin typeface="Times New Roman" panose="02020603050405020304" pitchFamily="18" charset="0"/>
                <a:ea typeface="Times New Roman" panose="02020603050405020304" pitchFamily="18" charset="0"/>
              </a:rPr>
              <a:t>p</a:t>
            </a:r>
            <a:r>
              <a:rPr lang="en-US" sz="2400" spc="5" dirty="0">
                <a:solidFill>
                  <a:srgbClr val="070707"/>
                </a:solidFill>
                <a:effectLst/>
                <a:latin typeface="Times New Roman" panose="02020603050405020304" pitchFamily="18" charset="0"/>
                <a:ea typeface="Times New Roman" panose="02020603050405020304" pitchFamily="18" charset="0"/>
              </a:rPr>
              <a:t>lac</a:t>
            </a:r>
            <a:r>
              <a:rPr lang="en-US" sz="2400" dirty="0">
                <a:solidFill>
                  <a:srgbClr val="070707"/>
                </a:solidFill>
                <a:effectLst/>
                <a:latin typeface="Times New Roman" panose="02020603050405020304" pitchFamily="18" charset="0"/>
                <a:ea typeface="Times New Roman" panose="02020603050405020304" pitchFamily="18" charset="0"/>
              </a:rPr>
              <a:t>e</a:t>
            </a:r>
            <a:r>
              <a:rPr lang="en-US" sz="2400" spc="70" dirty="0">
                <a:solidFill>
                  <a:srgbClr val="070707"/>
                </a:solidFill>
                <a:effectLst/>
                <a:latin typeface="Times New Roman" panose="02020603050405020304" pitchFamily="18" charset="0"/>
                <a:ea typeface="Times New Roman" panose="02020603050405020304" pitchFamily="18" charset="0"/>
              </a:rPr>
              <a:t> </a:t>
            </a:r>
            <a:r>
              <a:rPr lang="en-US" sz="2400" spc="5" dirty="0">
                <a:solidFill>
                  <a:srgbClr val="070707"/>
                </a:solidFill>
                <a:effectLst/>
                <a:latin typeface="Times New Roman" panose="02020603050405020304" pitchFamily="18" charset="0"/>
                <a:ea typeface="Times New Roman" panose="02020603050405020304" pitchFamily="18" charset="0"/>
              </a:rPr>
              <a:t>t</a:t>
            </a:r>
            <a:r>
              <a:rPr lang="en-US" sz="2400" dirty="0">
                <a:solidFill>
                  <a:srgbClr val="070707"/>
                </a:solidFill>
                <a:effectLst/>
                <a:latin typeface="Times New Roman" panose="02020603050405020304" pitchFamily="18" charset="0"/>
                <a:ea typeface="Times New Roman" panose="02020603050405020304" pitchFamily="18" charset="0"/>
              </a:rPr>
              <a:t>o</a:t>
            </a:r>
            <a:r>
              <a:rPr lang="en-US" sz="2400" spc="90" dirty="0">
                <a:solidFill>
                  <a:srgbClr val="070707"/>
                </a:solidFill>
                <a:effectLst/>
                <a:latin typeface="Times New Roman" panose="02020603050405020304" pitchFamily="18" charset="0"/>
                <a:ea typeface="Times New Roman" panose="02020603050405020304" pitchFamily="18" charset="0"/>
              </a:rPr>
              <a:t> </a:t>
            </a:r>
            <a:r>
              <a:rPr lang="en-US" sz="2400" spc="10" dirty="0">
                <a:solidFill>
                  <a:srgbClr val="070707"/>
                </a:solidFill>
                <a:effectLst/>
                <a:latin typeface="Times New Roman" panose="02020603050405020304" pitchFamily="18" charset="0"/>
                <a:ea typeface="Times New Roman" panose="02020603050405020304" pitchFamily="18" charset="0"/>
              </a:rPr>
              <a:t>c</a:t>
            </a:r>
            <a:r>
              <a:rPr lang="en-US" sz="2400" spc="5" dirty="0">
                <a:solidFill>
                  <a:srgbClr val="070707"/>
                </a:solidFill>
                <a:effectLst/>
                <a:latin typeface="Times New Roman" panose="02020603050405020304" pitchFamily="18" charset="0"/>
                <a:ea typeface="Times New Roman" panose="02020603050405020304" pitchFamily="18" charset="0"/>
              </a:rPr>
              <a:t>arr</a:t>
            </a:r>
            <a:r>
              <a:rPr lang="en-US" sz="2400" dirty="0">
                <a:solidFill>
                  <a:srgbClr val="070707"/>
                </a:solidFill>
                <a:effectLst/>
                <a:latin typeface="Times New Roman" panose="02020603050405020304" pitchFamily="18" charset="0"/>
                <a:ea typeface="Times New Roman" panose="02020603050405020304" pitchFamily="18" charset="0"/>
              </a:rPr>
              <a:t>y</a:t>
            </a:r>
            <a:r>
              <a:rPr lang="en-US" sz="2400" spc="20" dirty="0">
                <a:solidFill>
                  <a:srgbClr val="070707"/>
                </a:solidFill>
                <a:effectLst/>
                <a:latin typeface="Times New Roman" panose="02020603050405020304" pitchFamily="18" charset="0"/>
                <a:ea typeface="Times New Roman" panose="02020603050405020304" pitchFamily="18" charset="0"/>
              </a:rPr>
              <a:t> </a:t>
            </a:r>
            <a:r>
              <a:rPr lang="en-US" sz="2400" spc="5" dirty="0">
                <a:solidFill>
                  <a:srgbClr val="070707"/>
                </a:solidFill>
                <a:effectLst/>
                <a:latin typeface="Times New Roman" panose="02020603050405020304" pitchFamily="18" charset="0"/>
                <a:ea typeface="Times New Roman" panose="02020603050405020304" pitchFamily="18" charset="0"/>
              </a:rPr>
              <a:t>ou</a:t>
            </a:r>
            <a:r>
              <a:rPr lang="en-US" sz="2400" dirty="0">
                <a:solidFill>
                  <a:srgbClr val="070707"/>
                </a:solidFill>
                <a:effectLst/>
                <a:latin typeface="Times New Roman" panose="02020603050405020304" pitchFamily="18" charset="0"/>
                <a:ea typeface="Times New Roman" panose="02020603050405020304" pitchFamily="18" charset="0"/>
              </a:rPr>
              <a:t>t</a:t>
            </a:r>
            <a:r>
              <a:rPr lang="en-US" sz="2400" spc="110" dirty="0">
                <a:solidFill>
                  <a:srgbClr val="070707"/>
                </a:solidFill>
                <a:effectLst/>
                <a:latin typeface="Times New Roman" panose="02020603050405020304" pitchFamily="18" charset="0"/>
                <a:ea typeface="Times New Roman" panose="02020603050405020304" pitchFamily="18" charset="0"/>
              </a:rPr>
              <a:t> </a:t>
            </a:r>
            <a:r>
              <a:rPr lang="en-US" sz="2400" spc="5" dirty="0">
                <a:solidFill>
                  <a:srgbClr val="070707"/>
                </a:solidFill>
                <a:effectLst/>
                <a:latin typeface="Times New Roman" panose="02020603050405020304" pitchFamily="18" charset="0"/>
                <a:ea typeface="Times New Roman" panose="02020603050405020304" pitchFamily="18" charset="0"/>
              </a:rPr>
              <a:t>t</a:t>
            </a:r>
            <a:r>
              <a:rPr lang="en-US" sz="2400" spc="10" dirty="0">
                <a:solidFill>
                  <a:srgbClr val="070707"/>
                </a:solidFill>
                <a:effectLst/>
                <a:latin typeface="Times New Roman" panose="02020603050405020304" pitchFamily="18" charset="0"/>
                <a:ea typeface="Times New Roman" panose="02020603050405020304" pitchFamily="18" charset="0"/>
              </a:rPr>
              <a:t>h</a:t>
            </a:r>
            <a:r>
              <a:rPr lang="en-US" sz="2400" dirty="0">
                <a:solidFill>
                  <a:srgbClr val="070707"/>
                </a:solidFill>
                <a:effectLst/>
                <a:latin typeface="Times New Roman" panose="02020603050405020304" pitchFamily="18" charset="0"/>
                <a:ea typeface="Times New Roman" panose="02020603050405020304" pitchFamily="18" charset="0"/>
              </a:rPr>
              <a:t>e</a:t>
            </a:r>
            <a:r>
              <a:rPr lang="en-US" sz="2400" spc="150" dirty="0">
                <a:solidFill>
                  <a:srgbClr val="070707"/>
                </a:solidFill>
                <a:effectLst/>
                <a:latin typeface="Times New Roman" panose="02020603050405020304" pitchFamily="18" charset="0"/>
                <a:ea typeface="Times New Roman" panose="02020603050405020304" pitchFamily="18" charset="0"/>
              </a:rPr>
              <a:t> </a:t>
            </a:r>
            <a:r>
              <a:rPr lang="en-US" sz="2400" spc="5" dirty="0">
                <a:solidFill>
                  <a:srgbClr val="070707"/>
                </a:solidFill>
                <a:effectLst/>
                <a:latin typeface="Times New Roman" panose="02020603050405020304" pitchFamily="18" charset="0"/>
                <a:ea typeface="Times New Roman" panose="02020603050405020304" pitchFamily="18" charset="0"/>
              </a:rPr>
              <a:t>dr</a:t>
            </a:r>
            <a:r>
              <a:rPr lang="en-US" sz="2400" dirty="0">
                <a:solidFill>
                  <a:srgbClr val="070707"/>
                </a:solidFill>
                <a:effectLst/>
                <a:latin typeface="Times New Roman" panose="02020603050405020304" pitchFamily="18" charset="0"/>
                <a:ea typeface="Times New Roman" panose="02020603050405020304" pitchFamily="18" charset="0"/>
              </a:rPr>
              <a:t>il</a:t>
            </a:r>
            <a:r>
              <a:rPr lang="en-US" sz="2400" spc="15" dirty="0">
                <a:solidFill>
                  <a:srgbClr val="070707"/>
                </a:solidFill>
                <a:effectLst/>
                <a:latin typeface="Times New Roman" panose="02020603050405020304" pitchFamily="18" charset="0"/>
                <a:ea typeface="Times New Roman" panose="02020603050405020304" pitchFamily="18" charset="0"/>
              </a:rPr>
              <a:t>l</a:t>
            </a:r>
            <a:r>
              <a:rPr lang="en-US" sz="2400" spc="5" dirty="0">
                <a:solidFill>
                  <a:srgbClr val="070707"/>
                </a:solidFill>
                <a:effectLst/>
                <a:latin typeface="Times New Roman" panose="02020603050405020304" pitchFamily="18" charset="0"/>
                <a:ea typeface="Times New Roman" panose="02020603050405020304" pitchFamily="18" charset="0"/>
              </a:rPr>
              <a:t>in</a:t>
            </a:r>
            <a:r>
              <a:rPr lang="en-US" sz="2400" dirty="0">
                <a:solidFill>
                  <a:srgbClr val="070707"/>
                </a:solidFill>
                <a:effectLst/>
                <a:latin typeface="Times New Roman" panose="02020603050405020304" pitchFamily="18" charset="0"/>
                <a:ea typeface="Times New Roman" panose="02020603050405020304" pitchFamily="18" charset="0"/>
              </a:rPr>
              <a:t>g</a:t>
            </a:r>
            <a:r>
              <a:rPr lang="en-US" sz="2400" spc="20" dirty="0">
                <a:solidFill>
                  <a:srgbClr val="070707"/>
                </a:solidFill>
                <a:effectLst/>
                <a:latin typeface="Times New Roman" panose="02020603050405020304" pitchFamily="18" charset="0"/>
                <a:ea typeface="Times New Roman" panose="02020603050405020304" pitchFamily="18" charset="0"/>
              </a:rPr>
              <a:t> </a:t>
            </a:r>
            <a:r>
              <a:rPr lang="en-US" sz="2400" spc="10" dirty="0">
                <a:solidFill>
                  <a:srgbClr val="070707"/>
                </a:solidFill>
                <a:effectLst/>
                <a:latin typeface="Times New Roman" panose="02020603050405020304" pitchFamily="18" charset="0"/>
                <a:ea typeface="Times New Roman" panose="02020603050405020304" pitchFamily="18" charset="0"/>
              </a:rPr>
              <a:t>p</a:t>
            </a:r>
            <a:r>
              <a:rPr lang="en-US" sz="2400" dirty="0">
                <a:solidFill>
                  <a:srgbClr val="070707"/>
                </a:solidFill>
                <a:effectLst/>
                <a:latin typeface="Times New Roman" panose="02020603050405020304" pitchFamily="18" charset="0"/>
                <a:ea typeface="Times New Roman" panose="02020603050405020304" pitchFamily="18" charset="0"/>
              </a:rPr>
              <a:t>r</a:t>
            </a:r>
            <a:r>
              <a:rPr lang="en-US" sz="2400" spc="15" dirty="0">
                <a:solidFill>
                  <a:srgbClr val="070707"/>
                </a:solidFill>
                <a:effectLst/>
                <a:latin typeface="Times New Roman" panose="02020603050405020304" pitchFamily="18" charset="0"/>
                <a:ea typeface="Times New Roman" panose="02020603050405020304" pitchFamily="18" charset="0"/>
              </a:rPr>
              <a:t>o</a:t>
            </a:r>
            <a:r>
              <a:rPr lang="en-US" sz="2400" spc="5" dirty="0">
                <a:solidFill>
                  <a:srgbClr val="070707"/>
                </a:solidFill>
                <a:effectLst/>
                <a:latin typeface="Times New Roman" panose="02020603050405020304" pitchFamily="18" charset="0"/>
                <a:ea typeface="Times New Roman" panose="02020603050405020304" pitchFamily="18" charset="0"/>
              </a:rPr>
              <a:t>cess</a:t>
            </a:r>
            <a:r>
              <a:rPr lang="en-US" sz="2400" dirty="0">
                <a:solidFill>
                  <a:srgbClr val="070707"/>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br>
              <a:rPr lang="en-US" sz="1800" dirty="0">
                <a:effectLst/>
                <a:latin typeface="Times New Roman" panose="02020603050405020304" pitchFamily="18" charset="0"/>
                <a:ea typeface="Times New Roman" panose="02020603050405020304" pitchFamily="18" charset="0"/>
              </a:rPr>
            </a:br>
            <a:endParaRPr lang="en-US" dirty="0"/>
          </a:p>
        </p:txBody>
      </p:sp>
      <p:pic>
        <p:nvPicPr>
          <p:cNvPr id="2050" name="Picture 2">
            <a:extLst>
              <a:ext uri="{FF2B5EF4-FFF2-40B4-BE49-F238E27FC236}">
                <a16:creationId xmlns:a16="http://schemas.microsoft.com/office/drawing/2014/main" id="{F02A32C8-F348-9F6D-3376-AD90278930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43" t="23904" r="-3485" b="52861"/>
          <a:stretch>
            <a:fillRect/>
          </a:stretch>
        </p:blipFill>
        <p:spPr bwMode="auto">
          <a:xfrm>
            <a:off x="693511" y="2948442"/>
            <a:ext cx="10714717" cy="3289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TextBox 7">
            <a:extLst>
              <a:ext uri="{FF2B5EF4-FFF2-40B4-BE49-F238E27FC236}">
                <a16:creationId xmlns:a16="http://schemas.microsoft.com/office/drawing/2014/main" id="{7B3449EE-F178-05AD-1999-AD1CA44662B1}"/>
              </a:ext>
            </a:extLst>
          </p:cNvPr>
          <p:cNvSpPr txBox="1"/>
          <p:nvPr/>
        </p:nvSpPr>
        <p:spPr>
          <a:xfrm>
            <a:off x="489856" y="6216134"/>
            <a:ext cx="11538857" cy="646331"/>
          </a:xfrm>
          <a:prstGeom prst="rect">
            <a:avLst/>
          </a:prstGeom>
          <a:noFill/>
        </p:spPr>
        <p:txBody>
          <a:bodyPr wrap="square">
            <a:spAutoFit/>
          </a:bodyPr>
          <a:lstStyle/>
          <a:p>
            <a:pPr marL="298450" marR="0">
              <a:spcBef>
                <a:spcPts val="0"/>
              </a:spcBef>
              <a:spcAft>
                <a:spcPts val="0"/>
              </a:spcAft>
            </a:pPr>
            <a:r>
              <a:rPr lang="en-US" b="1" spc="10" dirty="0">
                <a:solidFill>
                  <a:srgbClr val="0070C0"/>
                </a:solidFill>
                <a:latin typeface="Times New Roman" panose="02020603050405020304" pitchFamily="18" charset="0"/>
                <a:ea typeface="Times New Roman" panose="02020603050405020304" pitchFamily="18" charset="0"/>
              </a:rPr>
              <a:t>All marked area are the low anomaly for borehole drilling point. We did  ERT (Electrical resistivity Tomography)  this method  of hydrogeological survey show all shallow and deep Aquifer.</a:t>
            </a:r>
            <a:endParaRPr lang="en-US" sz="1400" dirty="0">
              <a:solidFill>
                <a:srgbClr val="0070C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47069238"/>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620</TotalTime>
  <Words>2979</Words>
  <Application>Microsoft Office PowerPoint</Application>
  <PresentationFormat>Widescreen</PresentationFormat>
  <Paragraphs>384</Paragraphs>
  <Slides>53</Slides>
  <Notes>36</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Dividend</vt:lpstr>
      <vt:lpstr>SEBA CONSTRUCTION  AND  DRILLING COMPANY  PROFILE  </vt:lpstr>
      <vt:lpstr>PowerPoint Presentation</vt:lpstr>
      <vt:lpstr>About 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OF FEW DRILLING PROJECTS DONE</vt:lpstr>
      <vt:lpstr>SOME OF FEW  CERTIFICATE DRILLING PROJECTS DONE</vt:lpstr>
      <vt:lpstr>SOME OF FEW  CERTIFICATE DRILLING PROJECTS DONE</vt:lpstr>
      <vt:lpstr>SOME OF FEW  CERTIFICATE DRILLING PROJECTS DONE</vt:lpstr>
      <vt:lpstr>SOME OF FEW DRILLING PROJECTS DONE</vt:lpstr>
      <vt:lpstr>SOME OF FEW DRILLING PROJECTS DONE</vt:lpstr>
      <vt:lpstr>DRILLING EQUIPMENTS OWNED</vt:lpstr>
      <vt:lpstr>DRILLING EQUIPMENTS OWNED</vt:lpstr>
      <vt:lpstr>DRILLING EQUIPMENTS OWNED</vt:lpstr>
      <vt:lpstr>DRILLING EQUIPMENTS OWNED</vt:lpstr>
      <vt:lpstr>DRILLING EQUIPMENTS OWNED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SEBA CONSTRUCTION AND DRILLING COMPANY  PRESENTATION</dc:title>
  <dc:creator>nasra.linson@gmail.com</dc:creator>
  <cp:lastModifiedBy>Ellyl Sanare</cp:lastModifiedBy>
  <cp:revision>65</cp:revision>
  <dcterms:created xsi:type="dcterms:W3CDTF">2024-05-05T20:04:00Z</dcterms:created>
  <dcterms:modified xsi:type="dcterms:W3CDTF">2026-01-13T09:22:33Z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7AF088A3D33E44329AA492DD48BD481C_12</vt:lpwstr>
  </property>
  <property fmtid="{D5CDD505-2E9C-101B-9397-08002B2CF9AE}" pid="3" name="KSOProductBuildVer">
    <vt:lpwstr>1033-12.2.0.16731</vt:lpwstr>
  </property>
</Properties>
</file>